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63" r:id="rId2"/>
    <p:sldId id="365" r:id="rId3"/>
    <p:sldId id="445" r:id="rId4"/>
    <p:sldId id="534" r:id="rId5"/>
    <p:sldId id="553" r:id="rId6"/>
    <p:sldId id="683" r:id="rId7"/>
    <p:sldId id="547" r:id="rId8"/>
    <p:sldId id="684" r:id="rId9"/>
    <p:sldId id="685" r:id="rId10"/>
    <p:sldId id="686" r:id="rId11"/>
    <p:sldId id="687" r:id="rId12"/>
    <p:sldId id="688" r:id="rId13"/>
    <p:sldId id="689" r:id="rId14"/>
    <p:sldId id="691" r:id="rId15"/>
    <p:sldId id="692" r:id="rId16"/>
    <p:sldId id="693" r:id="rId17"/>
    <p:sldId id="694" r:id="rId18"/>
    <p:sldId id="695" r:id="rId19"/>
    <p:sldId id="699" r:id="rId20"/>
    <p:sldId id="697" r:id="rId21"/>
    <p:sldId id="698" r:id="rId22"/>
    <p:sldId id="663" r:id="rId23"/>
  </p:sldIdLst>
  <p:sldSz cx="18288000" cy="10287000"/>
  <p:notesSz cx="6858000" cy="9144000"/>
  <p:embeddedFontLst>
    <p:embeddedFont>
      <p:font typeface="Apple Braille" pitchFamily="2" charset="0"/>
      <p:regular r:id="rId25"/>
    </p:embeddedFont>
    <p:embeddedFont>
      <p:font typeface="Cambria" panose="02040503050406030204" pitchFamily="18" charset="0"/>
      <p:regular r:id="rId26"/>
      <p:bold r:id="rId27"/>
      <p:italic r:id="rId28"/>
      <p:boldItalic r:id="rId29"/>
    </p:embeddedFont>
    <p:embeddedFont>
      <p:font typeface="Nirmala UI" panose="020B0502040204020203" pitchFamily="34" charset="0"/>
      <p:regular r:id="rId30"/>
      <p:bold r:id="rId31"/>
    </p:embeddedFont>
    <p:embeddedFont>
      <p:font typeface="Open Sans" panose="020B0606030504020204" pitchFamily="3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2" userDrawn="1">
          <p15:clr>
            <a:srgbClr val="A4A3A4"/>
          </p15:clr>
        </p15:guide>
        <p15:guide id="2" pos="270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DDED"/>
    <a:srgbClr val="B4CAEE"/>
    <a:srgbClr val="56AAF0"/>
    <a:srgbClr val="3D8BAF"/>
    <a:srgbClr val="256DB7"/>
    <a:srgbClr val="0BBB98"/>
    <a:srgbClr val="F7FC7E"/>
    <a:srgbClr val="71CA52"/>
    <a:srgbClr val="93E312"/>
    <a:srgbClr val="67F7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439" autoAdjust="0"/>
    <p:restoredTop sz="56479" autoAdjust="0"/>
  </p:normalViewPr>
  <p:slideViewPr>
    <p:cSldViewPr showGuides="1">
      <p:cViewPr>
        <p:scale>
          <a:sx n="50" d="100"/>
          <a:sy n="50" d="100"/>
        </p:scale>
        <p:origin x="312" y="224"/>
      </p:cViewPr>
      <p:guideLst>
        <p:guide orient="horz" pos="2372"/>
        <p:guide pos="270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29A76D-9276-584A-96D0-F3DA20D359D4}"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44FB6988-5C9D-5841-B3E9-21C705A130EC}">
      <dgm:prSet phldrT="[Text]"/>
      <dgm:spPr>
        <a:gradFill rotWithShape="0">
          <a:gsLst>
            <a:gs pos="500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a:ln>
          <a:noFill/>
        </a:ln>
      </dgm:spPr>
      <dgm:t>
        <a:bodyPr/>
        <a:lstStyle/>
        <a:p>
          <a:r>
            <a:rPr lang="en-US" dirty="0">
              <a:latin typeface="Apple Braille" pitchFamily="2" charset="0"/>
            </a:rPr>
            <a:t>Ra </a:t>
          </a:r>
          <a:r>
            <a:rPr lang="en-US" dirty="0" err="1">
              <a:latin typeface="Apple Braille" pitchFamily="2" charset="0"/>
            </a:rPr>
            <a:t>quyết</a:t>
          </a:r>
          <a:r>
            <a:rPr lang="en-US" dirty="0">
              <a:latin typeface="Apple Braille" pitchFamily="2" charset="0"/>
            </a:rPr>
            <a:t> </a:t>
          </a:r>
          <a:r>
            <a:rPr lang="en-US" dirty="0" err="1">
              <a:latin typeface="Apple Braille" pitchFamily="2" charset="0"/>
            </a:rPr>
            <a:t>định</a:t>
          </a:r>
          <a:r>
            <a:rPr lang="en-US" dirty="0">
              <a:latin typeface="Apple Braille" pitchFamily="2" charset="0"/>
            </a:rPr>
            <a:t> </a:t>
          </a:r>
          <a:r>
            <a:rPr lang="en-US" dirty="0" err="1">
              <a:latin typeface="Apple Braille" pitchFamily="2" charset="0"/>
            </a:rPr>
            <a:t>kinh</a:t>
          </a:r>
          <a:r>
            <a:rPr lang="en-US" dirty="0">
              <a:latin typeface="Apple Braille" pitchFamily="2" charset="0"/>
            </a:rPr>
            <a:t> </a:t>
          </a:r>
          <a:r>
            <a:rPr lang="en-US" dirty="0" err="1">
              <a:latin typeface="Apple Braille" pitchFamily="2" charset="0"/>
            </a:rPr>
            <a:t>doanh</a:t>
          </a:r>
          <a:r>
            <a:rPr lang="en-US" dirty="0">
              <a:latin typeface="Apple Braille" pitchFamily="2" charset="0"/>
            </a:rPr>
            <a:t> </a:t>
          </a:r>
          <a:r>
            <a:rPr lang="en-US" dirty="0" err="1">
              <a:latin typeface="Apple Braille" pitchFamily="2" charset="0"/>
            </a:rPr>
            <a:t>tốt</a:t>
          </a:r>
          <a:r>
            <a:rPr lang="en-US" dirty="0">
              <a:latin typeface="Apple Braille" pitchFamily="2" charset="0"/>
            </a:rPr>
            <a:t> </a:t>
          </a:r>
          <a:r>
            <a:rPr lang="en-US" dirty="0" err="1">
              <a:latin typeface="Apple Braille" pitchFamily="2" charset="0"/>
            </a:rPr>
            <a:t>hơn</a:t>
          </a:r>
          <a:endParaRPr lang="en-US" dirty="0">
            <a:latin typeface="Apple Braille" pitchFamily="2" charset="0"/>
          </a:endParaRPr>
        </a:p>
      </dgm:t>
    </dgm:pt>
    <dgm:pt modelId="{74939B0C-9488-5F49-8E1B-9355A63B7153}" type="parTrans" cxnId="{7EF71B3E-7820-2D47-971D-09AD5373F511}">
      <dgm:prSet/>
      <dgm:spPr/>
      <dgm:t>
        <a:bodyPr/>
        <a:lstStyle/>
        <a:p>
          <a:endParaRPr lang="en-US">
            <a:latin typeface="Apple Braille" pitchFamily="2" charset="0"/>
          </a:endParaRPr>
        </a:p>
      </dgm:t>
    </dgm:pt>
    <dgm:pt modelId="{245E116F-C2A2-DB49-BB15-000BD68EC21C}" type="sibTrans" cxnId="{7EF71B3E-7820-2D47-971D-09AD5373F511}">
      <dgm:prSet/>
      <dgm:spPr/>
      <dgm:t>
        <a:bodyPr/>
        <a:lstStyle/>
        <a:p>
          <a:endParaRPr lang="en-US">
            <a:latin typeface="Apple Braille" pitchFamily="2" charset="0"/>
          </a:endParaRPr>
        </a:p>
      </dgm:t>
    </dgm:pt>
    <dgm:pt modelId="{C351984C-157C-F945-B643-4234BB357E52}">
      <dgm:prSet phldrT="[Text]"/>
      <dgm:spPr>
        <a:gradFill rotWithShape="0">
          <a:gsLst>
            <a:gs pos="500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a:ln>
          <a:noFill/>
        </a:ln>
      </dgm:spPr>
      <dgm:t>
        <a:bodyPr/>
        <a:lstStyle/>
        <a:p>
          <a:r>
            <a:rPr lang="en-US" dirty="0" err="1">
              <a:latin typeface="Apple Braille" pitchFamily="2" charset="0"/>
            </a:rPr>
            <a:t>Giảm</a:t>
          </a:r>
          <a:r>
            <a:rPr lang="en-US" dirty="0">
              <a:latin typeface="Apple Braille" pitchFamily="2" charset="0"/>
            </a:rPr>
            <a:t> chi phi</a:t>
          </a:r>
        </a:p>
      </dgm:t>
    </dgm:pt>
    <dgm:pt modelId="{4C7363E7-17E9-C54E-8983-F86C38A9787F}" type="parTrans" cxnId="{41317466-CA23-0B40-B5D2-B874C19D01D8}">
      <dgm:prSet/>
      <dgm:spPr/>
      <dgm:t>
        <a:bodyPr/>
        <a:lstStyle/>
        <a:p>
          <a:endParaRPr lang="en-US">
            <a:latin typeface="Apple Braille" pitchFamily="2" charset="0"/>
          </a:endParaRPr>
        </a:p>
      </dgm:t>
    </dgm:pt>
    <dgm:pt modelId="{DA517F49-40DD-FA4E-A4B1-D1AD45A535BE}" type="sibTrans" cxnId="{41317466-CA23-0B40-B5D2-B874C19D01D8}">
      <dgm:prSet/>
      <dgm:spPr/>
      <dgm:t>
        <a:bodyPr/>
        <a:lstStyle/>
        <a:p>
          <a:endParaRPr lang="en-US">
            <a:latin typeface="Apple Braille" pitchFamily="2" charset="0"/>
          </a:endParaRPr>
        </a:p>
      </dgm:t>
    </dgm:pt>
    <dgm:pt modelId="{DECFAF07-2070-4549-9863-F15FF72CF217}">
      <dgm:prSet phldrT="[Text]"/>
      <dgm:spPr>
        <a:gradFill rotWithShape="0">
          <a:gsLst>
            <a:gs pos="500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a:ln>
          <a:noFill/>
        </a:ln>
      </dgm:spPr>
      <dgm:t>
        <a:bodyPr/>
        <a:lstStyle/>
        <a:p>
          <a:r>
            <a:rPr lang="en-US" dirty="0" err="1">
              <a:latin typeface="Apple Braille" pitchFamily="2" charset="0"/>
            </a:rPr>
            <a:t>Tăng</a:t>
          </a:r>
          <a:r>
            <a:rPr lang="en-US" dirty="0">
              <a:latin typeface="Apple Braille" pitchFamily="2" charset="0"/>
            </a:rPr>
            <a:t> </a:t>
          </a:r>
          <a:r>
            <a:rPr lang="en-US" dirty="0" err="1">
              <a:latin typeface="Apple Braille" pitchFamily="2" charset="0"/>
            </a:rPr>
            <a:t>doanh</a:t>
          </a:r>
          <a:r>
            <a:rPr lang="en-US" dirty="0">
              <a:latin typeface="Apple Braille" pitchFamily="2" charset="0"/>
            </a:rPr>
            <a:t> </a:t>
          </a:r>
          <a:r>
            <a:rPr lang="en-US" dirty="0" err="1">
              <a:latin typeface="Apple Braille" pitchFamily="2" charset="0"/>
            </a:rPr>
            <a:t>thu</a:t>
          </a:r>
          <a:endParaRPr lang="en-US" dirty="0">
            <a:latin typeface="Apple Braille" pitchFamily="2" charset="0"/>
          </a:endParaRPr>
        </a:p>
      </dgm:t>
    </dgm:pt>
    <dgm:pt modelId="{37E19AEC-B53E-A943-9E41-F59EB19CC59E}" type="parTrans" cxnId="{06939656-9F54-E442-98C4-66FE3A79B79C}">
      <dgm:prSet/>
      <dgm:spPr/>
      <dgm:t>
        <a:bodyPr/>
        <a:lstStyle/>
        <a:p>
          <a:endParaRPr lang="en-US">
            <a:latin typeface="Apple Braille" pitchFamily="2" charset="0"/>
          </a:endParaRPr>
        </a:p>
      </dgm:t>
    </dgm:pt>
    <dgm:pt modelId="{FF0A05D1-63EC-6A4F-88F9-E6CA1EE7B6DB}" type="sibTrans" cxnId="{06939656-9F54-E442-98C4-66FE3A79B79C}">
      <dgm:prSet/>
      <dgm:spPr/>
      <dgm:t>
        <a:bodyPr/>
        <a:lstStyle/>
        <a:p>
          <a:endParaRPr lang="en-US">
            <a:latin typeface="Apple Braille" pitchFamily="2" charset="0"/>
          </a:endParaRPr>
        </a:p>
      </dgm:t>
    </dgm:pt>
    <dgm:pt modelId="{89DFDF50-F152-7944-802B-3236CEE33072}">
      <dgm:prSet/>
      <dgm:spPr>
        <a:gradFill rotWithShape="0">
          <a:gsLst>
            <a:gs pos="500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a:ln>
          <a:noFill/>
        </a:ln>
      </dgm:spPr>
      <dgm:t>
        <a:bodyPr/>
        <a:lstStyle/>
        <a:p>
          <a:r>
            <a:rPr lang="en-US" dirty="0" err="1">
              <a:latin typeface="Apple Braille" pitchFamily="2" charset="0"/>
            </a:rPr>
            <a:t>Tăng</a:t>
          </a:r>
          <a:r>
            <a:rPr lang="en-US" dirty="0">
              <a:latin typeface="Apple Braille" pitchFamily="2" charset="0"/>
            </a:rPr>
            <a:t> </a:t>
          </a:r>
          <a:r>
            <a:rPr lang="en-US" dirty="0" err="1">
              <a:latin typeface="Apple Braille" pitchFamily="2" charset="0"/>
            </a:rPr>
            <a:t>lợi</a:t>
          </a:r>
          <a:r>
            <a:rPr lang="en-US" dirty="0">
              <a:latin typeface="Apple Braille" pitchFamily="2" charset="0"/>
            </a:rPr>
            <a:t> </a:t>
          </a:r>
          <a:r>
            <a:rPr lang="en-US" dirty="0" err="1">
              <a:latin typeface="Apple Braille" pitchFamily="2" charset="0"/>
            </a:rPr>
            <a:t>thế</a:t>
          </a:r>
          <a:r>
            <a:rPr lang="en-US" dirty="0">
              <a:latin typeface="Apple Braille" pitchFamily="2" charset="0"/>
            </a:rPr>
            <a:t> </a:t>
          </a:r>
          <a:r>
            <a:rPr lang="en-US" dirty="0" err="1">
              <a:latin typeface="Apple Braille" pitchFamily="2" charset="0"/>
            </a:rPr>
            <a:t>cạnh</a:t>
          </a:r>
          <a:r>
            <a:rPr lang="en-US" dirty="0">
              <a:latin typeface="Apple Braille" pitchFamily="2" charset="0"/>
            </a:rPr>
            <a:t> </a:t>
          </a:r>
          <a:r>
            <a:rPr lang="en-US" dirty="0" err="1">
              <a:latin typeface="Apple Braille" pitchFamily="2" charset="0"/>
            </a:rPr>
            <a:t>tranh</a:t>
          </a:r>
          <a:r>
            <a:rPr lang="en-US" dirty="0">
              <a:latin typeface="Apple Braille" pitchFamily="2" charset="0"/>
            </a:rPr>
            <a:t> </a:t>
          </a:r>
        </a:p>
      </dgm:t>
    </dgm:pt>
    <dgm:pt modelId="{9F83A7AC-DDE4-D946-B160-D7547E8C245A}" type="parTrans" cxnId="{74BE1A5E-7F7F-5144-BCBB-C17BDE8687E4}">
      <dgm:prSet/>
      <dgm:spPr/>
      <dgm:t>
        <a:bodyPr/>
        <a:lstStyle/>
        <a:p>
          <a:endParaRPr lang="en-US">
            <a:latin typeface="Apple Braille" pitchFamily="2" charset="0"/>
          </a:endParaRPr>
        </a:p>
      </dgm:t>
    </dgm:pt>
    <dgm:pt modelId="{762248E8-1169-1541-9580-6B123A70D6BA}" type="sibTrans" cxnId="{74BE1A5E-7F7F-5144-BCBB-C17BDE8687E4}">
      <dgm:prSet/>
      <dgm:spPr/>
      <dgm:t>
        <a:bodyPr/>
        <a:lstStyle/>
        <a:p>
          <a:endParaRPr lang="en-US">
            <a:latin typeface="Apple Braille" pitchFamily="2" charset="0"/>
          </a:endParaRPr>
        </a:p>
      </dgm:t>
    </dgm:pt>
    <dgm:pt modelId="{B91265BB-CC54-524A-A459-5E1C4F1CE1F1}">
      <dgm:prSet/>
      <dgm:spPr>
        <a:gradFill rotWithShape="0">
          <a:gsLst>
            <a:gs pos="500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a:ln>
          <a:noFill/>
        </a:ln>
      </dgm:spPr>
      <dgm:t>
        <a:bodyPr/>
        <a:lstStyle/>
        <a:p>
          <a:r>
            <a:rPr lang="en-US" dirty="0" err="1">
              <a:latin typeface="Apple Braille" pitchFamily="2" charset="0"/>
            </a:rPr>
            <a:t>Báo</a:t>
          </a:r>
          <a:r>
            <a:rPr lang="en-US" dirty="0">
              <a:latin typeface="Apple Braille" pitchFamily="2" charset="0"/>
            </a:rPr>
            <a:t> </a:t>
          </a:r>
          <a:r>
            <a:rPr lang="en-US" dirty="0" err="1">
              <a:latin typeface="Apple Braille" pitchFamily="2" charset="0"/>
            </a:rPr>
            <a:t>cáo</a:t>
          </a:r>
          <a:r>
            <a:rPr lang="en-US" dirty="0">
              <a:latin typeface="Apple Braille" pitchFamily="2" charset="0"/>
            </a:rPr>
            <a:t> </a:t>
          </a:r>
          <a:r>
            <a:rPr lang="en-US" dirty="0" err="1">
              <a:latin typeface="Apple Braille" pitchFamily="2" charset="0"/>
            </a:rPr>
            <a:t>phân</a:t>
          </a:r>
          <a:r>
            <a:rPr lang="en-US" dirty="0">
              <a:latin typeface="Apple Braille" pitchFamily="2" charset="0"/>
            </a:rPr>
            <a:t> </a:t>
          </a:r>
          <a:r>
            <a:rPr lang="en-US" dirty="0" err="1">
              <a:latin typeface="Apple Braille" pitchFamily="2" charset="0"/>
            </a:rPr>
            <a:t>tích</a:t>
          </a:r>
          <a:r>
            <a:rPr lang="en-US" dirty="0">
              <a:latin typeface="Apple Braille" pitchFamily="2" charset="0"/>
            </a:rPr>
            <a:t> </a:t>
          </a:r>
          <a:r>
            <a:rPr lang="en-US" dirty="0" err="1">
              <a:latin typeface="Apple Braille" pitchFamily="2" charset="0"/>
            </a:rPr>
            <a:t>nhanh</a:t>
          </a:r>
          <a:r>
            <a:rPr lang="en-US" dirty="0">
              <a:latin typeface="Apple Braille" pitchFamily="2" charset="0"/>
            </a:rPr>
            <a:t> </a:t>
          </a:r>
          <a:r>
            <a:rPr lang="en-US" dirty="0" err="1">
              <a:latin typeface="Apple Braille" pitchFamily="2" charset="0"/>
            </a:rPr>
            <a:t>chóng</a:t>
          </a:r>
          <a:r>
            <a:rPr lang="en-US" dirty="0">
              <a:latin typeface="Apple Braille" pitchFamily="2" charset="0"/>
            </a:rPr>
            <a:t>, </a:t>
          </a:r>
          <a:r>
            <a:rPr lang="en-US" dirty="0" err="1">
              <a:latin typeface="Apple Braille" pitchFamily="2" charset="0"/>
            </a:rPr>
            <a:t>chính</a:t>
          </a:r>
          <a:r>
            <a:rPr lang="en-US" dirty="0">
              <a:latin typeface="Apple Braille" pitchFamily="2" charset="0"/>
            </a:rPr>
            <a:t> </a:t>
          </a:r>
          <a:r>
            <a:rPr lang="en-US" dirty="0" err="1">
              <a:latin typeface="Apple Braille" pitchFamily="2" charset="0"/>
            </a:rPr>
            <a:t>xác</a:t>
          </a:r>
          <a:endParaRPr lang="en-US" dirty="0">
            <a:latin typeface="Apple Braille" pitchFamily="2" charset="0"/>
          </a:endParaRPr>
        </a:p>
      </dgm:t>
    </dgm:pt>
    <dgm:pt modelId="{E0815446-2115-B140-BE56-9C03BA37346D}" type="parTrans" cxnId="{1C72D9CA-2B63-1442-94CB-D75C7EEB5DB9}">
      <dgm:prSet/>
      <dgm:spPr/>
      <dgm:t>
        <a:bodyPr/>
        <a:lstStyle/>
        <a:p>
          <a:endParaRPr lang="en-US">
            <a:latin typeface="Apple Braille" pitchFamily="2" charset="0"/>
          </a:endParaRPr>
        </a:p>
      </dgm:t>
    </dgm:pt>
    <dgm:pt modelId="{84A248B0-9B25-B441-96DF-8B97C99D934F}" type="sibTrans" cxnId="{1C72D9CA-2B63-1442-94CB-D75C7EEB5DB9}">
      <dgm:prSet/>
      <dgm:spPr/>
      <dgm:t>
        <a:bodyPr/>
        <a:lstStyle/>
        <a:p>
          <a:endParaRPr lang="en-US">
            <a:latin typeface="Apple Braille" pitchFamily="2" charset="0"/>
          </a:endParaRPr>
        </a:p>
      </dgm:t>
    </dgm:pt>
    <dgm:pt modelId="{9EE01E73-EC9C-B241-BAB2-5399606A3932}" type="pres">
      <dgm:prSet presAssocID="{9629A76D-9276-584A-96D0-F3DA20D359D4}" presName="Name0" presStyleCnt="0">
        <dgm:presLayoutVars>
          <dgm:chMax val="7"/>
          <dgm:chPref val="7"/>
          <dgm:dir/>
        </dgm:presLayoutVars>
      </dgm:prSet>
      <dgm:spPr/>
    </dgm:pt>
    <dgm:pt modelId="{FB9A676C-E9D5-0F4E-B8AD-4AF5B9CEF586}" type="pres">
      <dgm:prSet presAssocID="{9629A76D-9276-584A-96D0-F3DA20D359D4}" presName="Name1" presStyleCnt="0"/>
      <dgm:spPr/>
    </dgm:pt>
    <dgm:pt modelId="{B3767DA3-B671-0442-8439-A1FD9FB1C91F}" type="pres">
      <dgm:prSet presAssocID="{9629A76D-9276-584A-96D0-F3DA20D359D4}" presName="cycle" presStyleCnt="0"/>
      <dgm:spPr/>
    </dgm:pt>
    <dgm:pt modelId="{C8BB9F6F-CE81-8445-9465-838080460920}" type="pres">
      <dgm:prSet presAssocID="{9629A76D-9276-584A-96D0-F3DA20D359D4}" presName="srcNode" presStyleLbl="node1" presStyleIdx="0" presStyleCnt="5"/>
      <dgm:spPr/>
    </dgm:pt>
    <dgm:pt modelId="{B6C76D87-DB13-9F42-8F78-2BB8A00EBC62}" type="pres">
      <dgm:prSet presAssocID="{9629A76D-9276-584A-96D0-F3DA20D359D4}" presName="conn" presStyleLbl="parChTrans1D2" presStyleIdx="0" presStyleCnt="1"/>
      <dgm:spPr/>
    </dgm:pt>
    <dgm:pt modelId="{FBF6981B-6C4D-644E-8C26-7BF57B04EB34}" type="pres">
      <dgm:prSet presAssocID="{9629A76D-9276-584A-96D0-F3DA20D359D4}" presName="extraNode" presStyleLbl="node1" presStyleIdx="0" presStyleCnt="5"/>
      <dgm:spPr/>
    </dgm:pt>
    <dgm:pt modelId="{1ABB7681-7E2A-EB42-ACF9-94134266DE7F}" type="pres">
      <dgm:prSet presAssocID="{9629A76D-9276-584A-96D0-F3DA20D359D4}" presName="dstNode" presStyleLbl="node1" presStyleIdx="0" presStyleCnt="5"/>
      <dgm:spPr/>
    </dgm:pt>
    <dgm:pt modelId="{DC9AC264-AE18-7B45-97E2-FCAE5CE95A10}" type="pres">
      <dgm:prSet presAssocID="{44FB6988-5C9D-5841-B3E9-21C705A130EC}" presName="text_1" presStyleLbl="node1" presStyleIdx="0" presStyleCnt="5">
        <dgm:presLayoutVars>
          <dgm:bulletEnabled val="1"/>
        </dgm:presLayoutVars>
      </dgm:prSet>
      <dgm:spPr/>
    </dgm:pt>
    <dgm:pt modelId="{861BC89A-7225-1B49-B6A2-64D6B6165FDE}" type="pres">
      <dgm:prSet presAssocID="{44FB6988-5C9D-5841-B3E9-21C705A130EC}" presName="accent_1" presStyleCnt="0"/>
      <dgm:spPr/>
    </dgm:pt>
    <dgm:pt modelId="{23CD822B-5648-1648-9EC7-BF05BBE0B311}" type="pres">
      <dgm:prSet presAssocID="{44FB6988-5C9D-5841-B3E9-21C705A130EC}" presName="accentRepeatNode" presStyleLbl="solidFgAcc1" presStyleIdx="0" presStyleCnt="5"/>
      <dgm:spPr/>
    </dgm:pt>
    <dgm:pt modelId="{CC065EEE-45DD-2C47-9528-D1488CEFE4C5}" type="pres">
      <dgm:prSet presAssocID="{C351984C-157C-F945-B643-4234BB357E52}" presName="text_2" presStyleLbl="node1" presStyleIdx="1" presStyleCnt="5">
        <dgm:presLayoutVars>
          <dgm:bulletEnabled val="1"/>
        </dgm:presLayoutVars>
      </dgm:prSet>
      <dgm:spPr/>
    </dgm:pt>
    <dgm:pt modelId="{6AF18744-E3E6-A347-AA7F-A34908BF98BA}" type="pres">
      <dgm:prSet presAssocID="{C351984C-157C-F945-B643-4234BB357E52}" presName="accent_2" presStyleCnt="0"/>
      <dgm:spPr/>
    </dgm:pt>
    <dgm:pt modelId="{B552757C-F997-D148-83AA-212515A3C989}" type="pres">
      <dgm:prSet presAssocID="{C351984C-157C-F945-B643-4234BB357E52}" presName="accentRepeatNode" presStyleLbl="solidFgAcc1" presStyleIdx="1" presStyleCnt="5"/>
      <dgm:spPr/>
    </dgm:pt>
    <dgm:pt modelId="{25DB3ACA-B57A-B947-A07B-5B895063A850}" type="pres">
      <dgm:prSet presAssocID="{DECFAF07-2070-4549-9863-F15FF72CF217}" presName="text_3" presStyleLbl="node1" presStyleIdx="2" presStyleCnt="5">
        <dgm:presLayoutVars>
          <dgm:bulletEnabled val="1"/>
        </dgm:presLayoutVars>
      </dgm:prSet>
      <dgm:spPr/>
    </dgm:pt>
    <dgm:pt modelId="{F50F1548-1B74-2646-8B5F-098727F3AA39}" type="pres">
      <dgm:prSet presAssocID="{DECFAF07-2070-4549-9863-F15FF72CF217}" presName="accent_3" presStyleCnt="0"/>
      <dgm:spPr/>
    </dgm:pt>
    <dgm:pt modelId="{9EEB686A-322F-CE49-B723-CBED04577C9D}" type="pres">
      <dgm:prSet presAssocID="{DECFAF07-2070-4549-9863-F15FF72CF217}" presName="accentRepeatNode" presStyleLbl="solidFgAcc1" presStyleIdx="2" presStyleCnt="5"/>
      <dgm:spPr/>
    </dgm:pt>
    <dgm:pt modelId="{47858F75-D7D1-BB48-89D5-A715902CE14E}" type="pres">
      <dgm:prSet presAssocID="{89DFDF50-F152-7944-802B-3236CEE33072}" presName="text_4" presStyleLbl="node1" presStyleIdx="3" presStyleCnt="5">
        <dgm:presLayoutVars>
          <dgm:bulletEnabled val="1"/>
        </dgm:presLayoutVars>
      </dgm:prSet>
      <dgm:spPr/>
    </dgm:pt>
    <dgm:pt modelId="{3B1E2F3A-EC11-4F42-80DF-4E71855AF3AC}" type="pres">
      <dgm:prSet presAssocID="{89DFDF50-F152-7944-802B-3236CEE33072}" presName="accent_4" presStyleCnt="0"/>
      <dgm:spPr/>
    </dgm:pt>
    <dgm:pt modelId="{264B8A46-088C-4540-A180-4DD6F622C89F}" type="pres">
      <dgm:prSet presAssocID="{89DFDF50-F152-7944-802B-3236CEE33072}" presName="accentRepeatNode" presStyleLbl="solidFgAcc1" presStyleIdx="3" presStyleCnt="5"/>
      <dgm:spPr/>
    </dgm:pt>
    <dgm:pt modelId="{9BEB9DE0-6804-DE45-8BC5-05CAE01AAD41}" type="pres">
      <dgm:prSet presAssocID="{B91265BB-CC54-524A-A459-5E1C4F1CE1F1}" presName="text_5" presStyleLbl="node1" presStyleIdx="4" presStyleCnt="5">
        <dgm:presLayoutVars>
          <dgm:bulletEnabled val="1"/>
        </dgm:presLayoutVars>
      </dgm:prSet>
      <dgm:spPr/>
    </dgm:pt>
    <dgm:pt modelId="{E468DE26-9BAA-7248-B60B-5365EFE097B3}" type="pres">
      <dgm:prSet presAssocID="{B91265BB-CC54-524A-A459-5E1C4F1CE1F1}" presName="accent_5" presStyleCnt="0"/>
      <dgm:spPr/>
    </dgm:pt>
    <dgm:pt modelId="{A9D79953-96ED-3A43-BE9F-0E933E22BC56}" type="pres">
      <dgm:prSet presAssocID="{B91265BB-CC54-524A-A459-5E1C4F1CE1F1}" presName="accentRepeatNode" presStyleLbl="solidFgAcc1" presStyleIdx="4" presStyleCnt="5"/>
      <dgm:spPr/>
    </dgm:pt>
  </dgm:ptLst>
  <dgm:cxnLst>
    <dgm:cxn modelId="{B9D6742D-2F10-B645-A9ED-B655AE061C67}" type="presOf" srcId="{89DFDF50-F152-7944-802B-3236CEE33072}" destId="{47858F75-D7D1-BB48-89D5-A715902CE14E}" srcOrd="0" destOrd="0" presId="urn:microsoft.com/office/officeart/2008/layout/VerticalCurvedList"/>
    <dgm:cxn modelId="{7EF71B3E-7820-2D47-971D-09AD5373F511}" srcId="{9629A76D-9276-584A-96D0-F3DA20D359D4}" destId="{44FB6988-5C9D-5841-B3E9-21C705A130EC}" srcOrd="0" destOrd="0" parTransId="{74939B0C-9488-5F49-8E1B-9355A63B7153}" sibTransId="{245E116F-C2A2-DB49-BB15-000BD68EC21C}"/>
    <dgm:cxn modelId="{63596056-94F2-CE40-8469-A0AFA0CDD32E}" type="presOf" srcId="{C351984C-157C-F945-B643-4234BB357E52}" destId="{CC065EEE-45DD-2C47-9528-D1488CEFE4C5}" srcOrd="0" destOrd="0" presId="urn:microsoft.com/office/officeart/2008/layout/VerticalCurvedList"/>
    <dgm:cxn modelId="{06939656-9F54-E442-98C4-66FE3A79B79C}" srcId="{9629A76D-9276-584A-96D0-F3DA20D359D4}" destId="{DECFAF07-2070-4549-9863-F15FF72CF217}" srcOrd="2" destOrd="0" parTransId="{37E19AEC-B53E-A943-9E41-F59EB19CC59E}" sibTransId="{FF0A05D1-63EC-6A4F-88F9-E6CA1EE7B6DB}"/>
    <dgm:cxn modelId="{74BE1A5E-7F7F-5144-BCBB-C17BDE8687E4}" srcId="{9629A76D-9276-584A-96D0-F3DA20D359D4}" destId="{89DFDF50-F152-7944-802B-3236CEE33072}" srcOrd="3" destOrd="0" parTransId="{9F83A7AC-DDE4-D946-B160-D7547E8C245A}" sibTransId="{762248E8-1169-1541-9580-6B123A70D6BA}"/>
    <dgm:cxn modelId="{41317466-CA23-0B40-B5D2-B874C19D01D8}" srcId="{9629A76D-9276-584A-96D0-F3DA20D359D4}" destId="{C351984C-157C-F945-B643-4234BB357E52}" srcOrd="1" destOrd="0" parTransId="{4C7363E7-17E9-C54E-8983-F86C38A9787F}" sibTransId="{DA517F49-40DD-FA4E-A4B1-D1AD45A535BE}"/>
    <dgm:cxn modelId="{EA5E6C7D-9A31-9043-955C-C1B418354028}" type="presOf" srcId="{DECFAF07-2070-4549-9863-F15FF72CF217}" destId="{25DB3ACA-B57A-B947-A07B-5B895063A850}" srcOrd="0" destOrd="0" presId="urn:microsoft.com/office/officeart/2008/layout/VerticalCurvedList"/>
    <dgm:cxn modelId="{8DB8B4AD-23F3-014C-823B-5CBB468D9684}" type="presOf" srcId="{9629A76D-9276-584A-96D0-F3DA20D359D4}" destId="{9EE01E73-EC9C-B241-BAB2-5399606A3932}" srcOrd="0" destOrd="0" presId="urn:microsoft.com/office/officeart/2008/layout/VerticalCurvedList"/>
    <dgm:cxn modelId="{1C72D9CA-2B63-1442-94CB-D75C7EEB5DB9}" srcId="{9629A76D-9276-584A-96D0-F3DA20D359D4}" destId="{B91265BB-CC54-524A-A459-5E1C4F1CE1F1}" srcOrd="4" destOrd="0" parTransId="{E0815446-2115-B140-BE56-9C03BA37346D}" sibTransId="{84A248B0-9B25-B441-96DF-8B97C99D934F}"/>
    <dgm:cxn modelId="{8DCF88D0-2113-A545-B86A-6BA3E340CA98}" type="presOf" srcId="{245E116F-C2A2-DB49-BB15-000BD68EC21C}" destId="{B6C76D87-DB13-9F42-8F78-2BB8A00EBC62}" srcOrd="0" destOrd="0" presId="urn:microsoft.com/office/officeart/2008/layout/VerticalCurvedList"/>
    <dgm:cxn modelId="{2E639ED7-915F-904F-B897-BB13A2D31943}" type="presOf" srcId="{B91265BB-CC54-524A-A459-5E1C4F1CE1F1}" destId="{9BEB9DE0-6804-DE45-8BC5-05CAE01AAD41}" srcOrd="0" destOrd="0" presId="urn:microsoft.com/office/officeart/2008/layout/VerticalCurvedList"/>
    <dgm:cxn modelId="{0DDEC8F7-030C-8D41-BA8F-72130F79737A}" type="presOf" srcId="{44FB6988-5C9D-5841-B3E9-21C705A130EC}" destId="{DC9AC264-AE18-7B45-97E2-FCAE5CE95A10}" srcOrd="0" destOrd="0" presId="urn:microsoft.com/office/officeart/2008/layout/VerticalCurvedList"/>
    <dgm:cxn modelId="{1033AE5C-0D28-FD46-ABA5-5367F02D5984}" type="presParOf" srcId="{9EE01E73-EC9C-B241-BAB2-5399606A3932}" destId="{FB9A676C-E9D5-0F4E-B8AD-4AF5B9CEF586}" srcOrd="0" destOrd="0" presId="urn:microsoft.com/office/officeart/2008/layout/VerticalCurvedList"/>
    <dgm:cxn modelId="{ECC17209-B270-4440-82DB-4812A151FF05}" type="presParOf" srcId="{FB9A676C-E9D5-0F4E-B8AD-4AF5B9CEF586}" destId="{B3767DA3-B671-0442-8439-A1FD9FB1C91F}" srcOrd="0" destOrd="0" presId="urn:microsoft.com/office/officeart/2008/layout/VerticalCurvedList"/>
    <dgm:cxn modelId="{9166929F-107B-9B41-8DD6-D429BF32CB93}" type="presParOf" srcId="{B3767DA3-B671-0442-8439-A1FD9FB1C91F}" destId="{C8BB9F6F-CE81-8445-9465-838080460920}" srcOrd="0" destOrd="0" presId="urn:microsoft.com/office/officeart/2008/layout/VerticalCurvedList"/>
    <dgm:cxn modelId="{2D838C5F-D72B-4744-9FDF-15E2E591BD07}" type="presParOf" srcId="{B3767DA3-B671-0442-8439-A1FD9FB1C91F}" destId="{B6C76D87-DB13-9F42-8F78-2BB8A00EBC62}" srcOrd="1" destOrd="0" presId="urn:microsoft.com/office/officeart/2008/layout/VerticalCurvedList"/>
    <dgm:cxn modelId="{EE4F7AF2-0360-2943-8347-3A80857CC778}" type="presParOf" srcId="{B3767DA3-B671-0442-8439-A1FD9FB1C91F}" destId="{FBF6981B-6C4D-644E-8C26-7BF57B04EB34}" srcOrd="2" destOrd="0" presId="urn:microsoft.com/office/officeart/2008/layout/VerticalCurvedList"/>
    <dgm:cxn modelId="{EF5AE28B-F822-544D-8741-55F5E3119799}" type="presParOf" srcId="{B3767DA3-B671-0442-8439-A1FD9FB1C91F}" destId="{1ABB7681-7E2A-EB42-ACF9-94134266DE7F}" srcOrd="3" destOrd="0" presId="urn:microsoft.com/office/officeart/2008/layout/VerticalCurvedList"/>
    <dgm:cxn modelId="{B346752D-0D7D-874F-93FA-E785A982A880}" type="presParOf" srcId="{FB9A676C-E9D5-0F4E-B8AD-4AF5B9CEF586}" destId="{DC9AC264-AE18-7B45-97E2-FCAE5CE95A10}" srcOrd="1" destOrd="0" presId="urn:microsoft.com/office/officeart/2008/layout/VerticalCurvedList"/>
    <dgm:cxn modelId="{CB5DDAA7-B5A1-E149-A275-72BB79FBF11D}" type="presParOf" srcId="{FB9A676C-E9D5-0F4E-B8AD-4AF5B9CEF586}" destId="{861BC89A-7225-1B49-B6A2-64D6B6165FDE}" srcOrd="2" destOrd="0" presId="urn:microsoft.com/office/officeart/2008/layout/VerticalCurvedList"/>
    <dgm:cxn modelId="{975F765D-AFF9-F64C-BC19-67F6A6D26296}" type="presParOf" srcId="{861BC89A-7225-1B49-B6A2-64D6B6165FDE}" destId="{23CD822B-5648-1648-9EC7-BF05BBE0B311}" srcOrd="0" destOrd="0" presId="urn:microsoft.com/office/officeart/2008/layout/VerticalCurvedList"/>
    <dgm:cxn modelId="{74E6D6F2-DE8A-AB40-A4EB-70C36D3FF031}" type="presParOf" srcId="{FB9A676C-E9D5-0F4E-B8AD-4AF5B9CEF586}" destId="{CC065EEE-45DD-2C47-9528-D1488CEFE4C5}" srcOrd="3" destOrd="0" presId="urn:microsoft.com/office/officeart/2008/layout/VerticalCurvedList"/>
    <dgm:cxn modelId="{08B9912C-063E-BA43-A71A-5E7F8536E2E3}" type="presParOf" srcId="{FB9A676C-E9D5-0F4E-B8AD-4AF5B9CEF586}" destId="{6AF18744-E3E6-A347-AA7F-A34908BF98BA}" srcOrd="4" destOrd="0" presId="urn:microsoft.com/office/officeart/2008/layout/VerticalCurvedList"/>
    <dgm:cxn modelId="{669A1EA5-E6BC-B04A-ABDC-661C9BFAFF8E}" type="presParOf" srcId="{6AF18744-E3E6-A347-AA7F-A34908BF98BA}" destId="{B552757C-F997-D148-83AA-212515A3C989}" srcOrd="0" destOrd="0" presId="urn:microsoft.com/office/officeart/2008/layout/VerticalCurvedList"/>
    <dgm:cxn modelId="{AD97B90C-DA51-B64E-B62C-F2AAF6681E9D}" type="presParOf" srcId="{FB9A676C-E9D5-0F4E-B8AD-4AF5B9CEF586}" destId="{25DB3ACA-B57A-B947-A07B-5B895063A850}" srcOrd="5" destOrd="0" presId="urn:microsoft.com/office/officeart/2008/layout/VerticalCurvedList"/>
    <dgm:cxn modelId="{84A00BF8-4A54-3E4B-A9B9-B0C9CE215AFD}" type="presParOf" srcId="{FB9A676C-E9D5-0F4E-B8AD-4AF5B9CEF586}" destId="{F50F1548-1B74-2646-8B5F-098727F3AA39}" srcOrd="6" destOrd="0" presId="urn:microsoft.com/office/officeart/2008/layout/VerticalCurvedList"/>
    <dgm:cxn modelId="{50D3887F-BAD6-6442-8895-75FF19890625}" type="presParOf" srcId="{F50F1548-1B74-2646-8B5F-098727F3AA39}" destId="{9EEB686A-322F-CE49-B723-CBED04577C9D}" srcOrd="0" destOrd="0" presId="urn:microsoft.com/office/officeart/2008/layout/VerticalCurvedList"/>
    <dgm:cxn modelId="{E37482CB-47E3-1843-B2C8-5E732F311DA0}" type="presParOf" srcId="{FB9A676C-E9D5-0F4E-B8AD-4AF5B9CEF586}" destId="{47858F75-D7D1-BB48-89D5-A715902CE14E}" srcOrd="7" destOrd="0" presId="urn:microsoft.com/office/officeart/2008/layout/VerticalCurvedList"/>
    <dgm:cxn modelId="{A401CFAA-B221-E94E-9A2B-B6CA25E62192}" type="presParOf" srcId="{FB9A676C-E9D5-0F4E-B8AD-4AF5B9CEF586}" destId="{3B1E2F3A-EC11-4F42-80DF-4E71855AF3AC}" srcOrd="8" destOrd="0" presId="urn:microsoft.com/office/officeart/2008/layout/VerticalCurvedList"/>
    <dgm:cxn modelId="{B3AA1C99-F0DC-7F4A-A94F-F667F5AD8296}" type="presParOf" srcId="{3B1E2F3A-EC11-4F42-80DF-4E71855AF3AC}" destId="{264B8A46-088C-4540-A180-4DD6F622C89F}" srcOrd="0" destOrd="0" presId="urn:microsoft.com/office/officeart/2008/layout/VerticalCurvedList"/>
    <dgm:cxn modelId="{785DEEF9-2184-2F42-B585-B2C2046B0A04}" type="presParOf" srcId="{FB9A676C-E9D5-0F4E-B8AD-4AF5B9CEF586}" destId="{9BEB9DE0-6804-DE45-8BC5-05CAE01AAD41}" srcOrd="9" destOrd="0" presId="urn:microsoft.com/office/officeart/2008/layout/VerticalCurvedList"/>
    <dgm:cxn modelId="{CF835FD5-D8E2-694C-BB6C-2810EB028F8C}" type="presParOf" srcId="{FB9A676C-E9D5-0F4E-B8AD-4AF5B9CEF586}" destId="{E468DE26-9BAA-7248-B60B-5365EFE097B3}" srcOrd="10" destOrd="0" presId="urn:microsoft.com/office/officeart/2008/layout/VerticalCurvedList"/>
    <dgm:cxn modelId="{8D786B28-106E-7A4E-ADBA-F2E93A0CC945}" type="presParOf" srcId="{E468DE26-9BAA-7248-B60B-5365EFE097B3}" destId="{A9D79953-96ED-3A43-BE9F-0E933E22BC56}"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76D87-DB13-9F42-8F78-2BB8A00EBC62}">
      <dsp:nvSpPr>
        <dsp:cNvPr id="0" name=""/>
        <dsp:cNvSpPr/>
      </dsp:nvSpPr>
      <dsp:spPr>
        <a:xfrm>
          <a:off x="-8153325" y="-1245468"/>
          <a:ext cx="9700639" cy="9700639"/>
        </a:xfrm>
        <a:prstGeom prst="blockArc">
          <a:avLst>
            <a:gd name="adj1" fmla="val 18900000"/>
            <a:gd name="adj2" fmla="val 2700000"/>
            <a:gd name="adj3" fmla="val 223"/>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C9AC264-AE18-7B45-97E2-FCAE5CE95A10}">
      <dsp:nvSpPr>
        <dsp:cNvPr id="0" name=""/>
        <dsp:cNvSpPr/>
      </dsp:nvSpPr>
      <dsp:spPr>
        <a:xfrm>
          <a:off x="675220" y="450462"/>
          <a:ext cx="10782644" cy="901501"/>
        </a:xfrm>
        <a:prstGeom prst="rect">
          <a:avLst/>
        </a:prstGeom>
        <a:gradFill rotWithShape="0">
          <a:gsLst>
            <a:gs pos="500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15567" tIns="106680" rIns="106680" bIns="106680" numCol="1" spcCol="1270" anchor="ctr" anchorCtr="0">
          <a:noAutofit/>
        </a:bodyPr>
        <a:lstStyle/>
        <a:p>
          <a:pPr marL="0" lvl="0" indent="0" algn="l" defTabSz="1866900">
            <a:lnSpc>
              <a:spcPct val="90000"/>
            </a:lnSpc>
            <a:spcBef>
              <a:spcPct val="0"/>
            </a:spcBef>
            <a:spcAft>
              <a:spcPct val="35000"/>
            </a:spcAft>
            <a:buNone/>
          </a:pPr>
          <a:r>
            <a:rPr lang="en-US" sz="4200" kern="1200" dirty="0">
              <a:latin typeface="Apple Braille" pitchFamily="2" charset="0"/>
            </a:rPr>
            <a:t>Ra </a:t>
          </a:r>
          <a:r>
            <a:rPr lang="en-US" sz="4200" kern="1200" dirty="0" err="1">
              <a:latin typeface="Apple Braille" pitchFamily="2" charset="0"/>
            </a:rPr>
            <a:t>quyết</a:t>
          </a:r>
          <a:r>
            <a:rPr lang="en-US" sz="4200" kern="1200" dirty="0">
              <a:latin typeface="Apple Braille" pitchFamily="2" charset="0"/>
            </a:rPr>
            <a:t> </a:t>
          </a:r>
          <a:r>
            <a:rPr lang="en-US" sz="4200" kern="1200" dirty="0" err="1">
              <a:latin typeface="Apple Braille" pitchFamily="2" charset="0"/>
            </a:rPr>
            <a:t>định</a:t>
          </a:r>
          <a:r>
            <a:rPr lang="en-US" sz="4200" kern="1200" dirty="0">
              <a:latin typeface="Apple Braille" pitchFamily="2" charset="0"/>
            </a:rPr>
            <a:t> </a:t>
          </a:r>
          <a:r>
            <a:rPr lang="en-US" sz="4200" kern="1200" dirty="0" err="1">
              <a:latin typeface="Apple Braille" pitchFamily="2" charset="0"/>
            </a:rPr>
            <a:t>kinh</a:t>
          </a:r>
          <a:r>
            <a:rPr lang="en-US" sz="4200" kern="1200" dirty="0">
              <a:latin typeface="Apple Braille" pitchFamily="2" charset="0"/>
            </a:rPr>
            <a:t> </a:t>
          </a:r>
          <a:r>
            <a:rPr lang="en-US" sz="4200" kern="1200" dirty="0" err="1">
              <a:latin typeface="Apple Braille" pitchFamily="2" charset="0"/>
            </a:rPr>
            <a:t>doanh</a:t>
          </a:r>
          <a:r>
            <a:rPr lang="en-US" sz="4200" kern="1200" dirty="0">
              <a:latin typeface="Apple Braille" pitchFamily="2" charset="0"/>
            </a:rPr>
            <a:t> </a:t>
          </a:r>
          <a:r>
            <a:rPr lang="en-US" sz="4200" kern="1200" dirty="0" err="1">
              <a:latin typeface="Apple Braille" pitchFamily="2" charset="0"/>
            </a:rPr>
            <a:t>tốt</a:t>
          </a:r>
          <a:r>
            <a:rPr lang="en-US" sz="4200" kern="1200" dirty="0">
              <a:latin typeface="Apple Braille" pitchFamily="2" charset="0"/>
            </a:rPr>
            <a:t> </a:t>
          </a:r>
          <a:r>
            <a:rPr lang="en-US" sz="4200" kern="1200" dirty="0" err="1">
              <a:latin typeface="Apple Braille" pitchFamily="2" charset="0"/>
            </a:rPr>
            <a:t>hơn</a:t>
          </a:r>
          <a:endParaRPr lang="en-US" sz="4200" kern="1200" dirty="0">
            <a:latin typeface="Apple Braille" pitchFamily="2" charset="0"/>
          </a:endParaRPr>
        </a:p>
      </dsp:txBody>
      <dsp:txXfrm>
        <a:off x="675220" y="450462"/>
        <a:ext cx="10782644" cy="901501"/>
      </dsp:txXfrm>
    </dsp:sp>
    <dsp:sp modelId="{23CD822B-5648-1648-9EC7-BF05BBE0B311}">
      <dsp:nvSpPr>
        <dsp:cNvPr id="0" name=""/>
        <dsp:cNvSpPr/>
      </dsp:nvSpPr>
      <dsp:spPr>
        <a:xfrm>
          <a:off x="111781" y="337774"/>
          <a:ext cx="1126876" cy="1126876"/>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C065EEE-45DD-2C47-9528-D1488CEFE4C5}">
      <dsp:nvSpPr>
        <dsp:cNvPr id="0" name=""/>
        <dsp:cNvSpPr/>
      </dsp:nvSpPr>
      <dsp:spPr>
        <a:xfrm>
          <a:off x="1321209" y="1802281"/>
          <a:ext cx="10136654" cy="901501"/>
        </a:xfrm>
        <a:prstGeom prst="rect">
          <a:avLst/>
        </a:prstGeom>
        <a:gradFill rotWithShape="0">
          <a:gsLst>
            <a:gs pos="500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15567" tIns="106680" rIns="106680" bIns="106680" numCol="1" spcCol="1270" anchor="ctr" anchorCtr="0">
          <a:noAutofit/>
        </a:bodyPr>
        <a:lstStyle/>
        <a:p>
          <a:pPr marL="0" lvl="0" indent="0" algn="l" defTabSz="1866900">
            <a:lnSpc>
              <a:spcPct val="90000"/>
            </a:lnSpc>
            <a:spcBef>
              <a:spcPct val="0"/>
            </a:spcBef>
            <a:spcAft>
              <a:spcPct val="35000"/>
            </a:spcAft>
            <a:buNone/>
          </a:pPr>
          <a:r>
            <a:rPr lang="en-US" sz="4200" kern="1200" dirty="0" err="1">
              <a:latin typeface="Apple Braille" pitchFamily="2" charset="0"/>
            </a:rPr>
            <a:t>Giảm</a:t>
          </a:r>
          <a:r>
            <a:rPr lang="en-US" sz="4200" kern="1200" dirty="0">
              <a:latin typeface="Apple Braille" pitchFamily="2" charset="0"/>
            </a:rPr>
            <a:t> chi phi</a:t>
          </a:r>
        </a:p>
      </dsp:txBody>
      <dsp:txXfrm>
        <a:off x="1321209" y="1802281"/>
        <a:ext cx="10136654" cy="901501"/>
      </dsp:txXfrm>
    </dsp:sp>
    <dsp:sp modelId="{B552757C-F997-D148-83AA-212515A3C989}">
      <dsp:nvSpPr>
        <dsp:cNvPr id="0" name=""/>
        <dsp:cNvSpPr/>
      </dsp:nvSpPr>
      <dsp:spPr>
        <a:xfrm>
          <a:off x="757771" y="1689593"/>
          <a:ext cx="1126876" cy="1126876"/>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5DB3ACA-B57A-B947-A07B-5B895063A850}">
      <dsp:nvSpPr>
        <dsp:cNvPr id="0" name=""/>
        <dsp:cNvSpPr/>
      </dsp:nvSpPr>
      <dsp:spPr>
        <a:xfrm>
          <a:off x="1519476" y="3154100"/>
          <a:ext cx="9938388" cy="901501"/>
        </a:xfrm>
        <a:prstGeom prst="rect">
          <a:avLst/>
        </a:prstGeom>
        <a:gradFill rotWithShape="0">
          <a:gsLst>
            <a:gs pos="500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15567" tIns="106680" rIns="106680" bIns="106680" numCol="1" spcCol="1270" anchor="ctr" anchorCtr="0">
          <a:noAutofit/>
        </a:bodyPr>
        <a:lstStyle/>
        <a:p>
          <a:pPr marL="0" lvl="0" indent="0" algn="l" defTabSz="1866900">
            <a:lnSpc>
              <a:spcPct val="90000"/>
            </a:lnSpc>
            <a:spcBef>
              <a:spcPct val="0"/>
            </a:spcBef>
            <a:spcAft>
              <a:spcPct val="35000"/>
            </a:spcAft>
            <a:buNone/>
          </a:pPr>
          <a:r>
            <a:rPr lang="en-US" sz="4200" kern="1200" dirty="0" err="1">
              <a:latin typeface="Apple Braille" pitchFamily="2" charset="0"/>
            </a:rPr>
            <a:t>Tăng</a:t>
          </a:r>
          <a:r>
            <a:rPr lang="en-US" sz="4200" kern="1200" dirty="0">
              <a:latin typeface="Apple Braille" pitchFamily="2" charset="0"/>
            </a:rPr>
            <a:t> </a:t>
          </a:r>
          <a:r>
            <a:rPr lang="en-US" sz="4200" kern="1200" dirty="0" err="1">
              <a:latin typeface="Apple Braille" pitchFamily="2" charset="0"/>
            </a:rPr>
            <a:t>doanh</a:t>
          </a:r>
          <a:r>
            <a:rPr lang="en-US" sz="4200" kern="1200" dirty="0">
              <a:latin typeface="Apple Braille" pitchFamily="2" charset="0"/>
            </a:rPr>
            <a:t> </a:t>
          </a:r>
          <a:r>
            <a:rPr lang="en-US" sz="4200" kern="1200" dirty="0" err="1">
              <a:latin typeface="Apple Braille" pitchFamily="2" charset="0"/>
            </a:rPr>
            <a:t>thu</a:t>
          </a:r>
          <a:endParaRPr lang="en-US" sz="4200" kern="1200" dirty="0">
            <a:latin typeface="Apple Braille" pitchFamily="2" charset="0"/>
          </a:endParaRPr>
        </a:p>
      </dsp:txBody>
      <dsp:txXfrm>
        <a:off x="1519476" y="3154100"/>
        <a:ext cx="9938388" cy="901501"/>
      </dsp:txXfrm>
    </dsp:sp>
    <dsp:sp modelId="{9EEB686A-322F-CE49-B723-CBED04577C9D}">
      <dsp:nvSpPr>
        <dsp:cNvPr id="0" name=""/>
        <dsp:cNvSpPr/>
      </dsp:nvSpPr>
      <dsp:spPr>
        <a:xfrm>
          <a:off x="956038" y="3041412"/>
          <a:ext cx="1126876" cy="1126876"/>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7858F75-D7D1-BB48-89D5-A715902CE14E}">
      <dsp:nvSpPr>
        <dsp:cNvPr id="0" name=""/>
        <dsp:cNvSpPr/>
      </dsp:nvSpPr>
      <dsp:spPr>
        <a:xfrm>
          <a:off x="1321209" y="4505919"/>
          <a:ext cx="10136654" cy="901501"/>
        </a:xfrm>
        <a:prstGeom prst="rect">
          <a:avLst/>
        </a:prstGeom>
        <a:gradFill rotWithShape="0">
          <a:gsLst>
            <a:gs pos="500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15567" tIns="106680" rIns="106680" bIns="106680" numCol="1" spcCol="1270" anchor="ctr" anchorCtr="0">
          <a:noAutofit/>
        </a:bodyPr>
        <a:lstStyle/>
        <a:p>
          <a:pPr marL="0" lvl="0" indent="0" algn="l" defTabSz="1866900">
            <a:lnSpc>
              <a:spcPct val="90000"/>
            </a:lnSpc>
            <a:spcBef>
              <a:spcPct val="0"/>
            </a:spcBef>
            <a:spcAft>
              <a:spcPct val="35000"/>
            </a:spcAft>
            <a:buNone/>
          </a:pPr>
          <a:r>
            <a:rPr lang="en-US" sz="4200" kern="1200" dirty="0" err="1">
              <a:latin typeface="Apple Braille" pitchFamily="2" charset="0"/>
            </a:rPr>
            <a:t>Tăng</a:t>
          </a:r>
          <a:r>
            <a:rPr lang="en-US" sz="4200" kern="1200" dirty="0">
              <a:latin typeface="Apple Braille" pitchFamily="2" charset="0"/>
            </a:rPr>
            <a:t> </a:t>
          </a:r>
          <a:r>
            <a:rPr lang="en-US" sz="4200" kern="1200" dirty="0" err="1">
              <a:latin typeface="Apple Braille" pitchFamily="2" charset="0"/>
            </a:rPr>
            <a:t>lợi</a:t>
          </a:r>
          <a:r>
            <a:rPr lang="en-US" sz="4200" kern="1200" dirty="0">
              <a:latin typeface="Apple Braille" pitchFamily="2" charset="0"/>
            </a:rPr>
            <a:t> </a:t>
          </a:r>
          <a:r>
            <a:rPr lang="en-US" sz="4200" kern="1200" dirty="0" err="1">
              <a:latin typeface="Apple Braille" pitchFamily="2" charset="0"/>
            </a:rPr>
            <a:t>thế</a:t>
          </a:r>
          <a:r>
            <a:rPr lang="en-US" sz="4200" kern="1200" dirty="0">
              <a:latin typeface="Apple Braille" pitchFamily="2" charset="0"/>
            </a:rPr>
            <a:t> </a:t>
          </a:r>
          <a:r>
            <a:rPr lang="en-US" sz="4200" kern="1200" dirty="0" err="1">
              <a:latin typeface="Apple Braille" pitchFamily="2" charset="0"/>
            </a:rPr>
            <a:t>cạnh</a:t>
          </a:r>
          <a:r>
            <a:rPr lang="en-US" sz="4200" kern="1200" dirty="0">
              <a:latin typeface="Apple Braille" pitchFamily="2" charset="0"/>
            </a:rPr>
            <a:t> </a:t>
          </a:r>
          <a:r>
            <a:rPr lang="en-US" sz="4200" kern="1200" dirty="0" err="1">
              <a:latin typeface="Apple Braille" pitchFamily="2" charset="0"/>
            </a:rPr>
            <a:t>tranh</a:t>
          </a:r>
          <a:r>
            <a:rPr lang="en-US" sz="4200" kern="1200" dirty="0">
              <a:latin typeface="Apple Braille" pitchFamily="2" charset="0"/>
            </a:rPr>
            <a:t> </a:t>
          </a:r>
        </a:p>
      </dsp:txBody>
      <dsp:txXfrm>
        <a:off x="1321209" y="4505919"/>
        <a:ext cx="10136654" cy="901501"/>
      </dsp:txXfrm>
    </dsp:sp>
    <dsp:sp modelId="{264B8A46-088C-4540-A180-4DD6F622C89F}">
      <dsp:nvSpPr>
        <dsp:cNvPr id="0" name=""/>
        <dsp:cNvSpPr/>
      </dsp:nvSpPr>
      <dsp:spPr>
        <a:xfrm>
          <a:off x="757771" y="4393231"/>
          <a:ext cx="1126876" cy="1126876"/>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BEB9DE0-6804-DE45-8BC5-05CAE01AAD41}">
      <dsp:nvSpPr>
        <dsp:cNvPr id="0" name=""/>
        <dsp:cNvSpPr/>
      </dsp:nvSpPr>
      <dsp:spPr>
        <a:xfrm>
          <a:off x="675220" y="5857738"/>
          <a:ext cx="10782644" cy="901501"/>
        </a:xfrm>
        <a:prstGeom prst="rect">
          <a:avLst/>
        </a:prstGeom>
        <a:gradFill rotWithShape="0">
          <a:gsLst>
            <a:gs pos="500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15567" tIns="106680" rIns="106680" bIns="106680" numCol="1" spcCol="1270" anchor="ctr" anchorCtr="0">
          <a:noAutofit/>
        </a:bodyPr>
        <a:lstStyle/>
        <a:p>
          <a:pPr marL="0" lvl="0" indent="0" algn="l" defTabSz="1866900">
            <a:lnSpc>
              <a:spcPct val="90000"/>
            </a:lnSpc>
            <a:spcBef>
              <a:spcPct val="0"/>
            </a:spcBef>
            <a:spcAft>
              <a:spcPct val="35000"/>
            </a:spcAft>
            <a:buNone/>
          </a:pPr>
          <a:r>
            <a:rPr lang="en-US" sz="4200" kern="1200" dirty="0" err="1">
              <a:latin typeface="Apple Braille" pitchFamily="2" charset="0"/>
            </a:rPr>
            <a:t>Báo</a:t>
          </a:r>
          <a:r>
            <a:rPr lang="en-US" sz="4200" kern="1200" dirty="0">
              <a:latin typeface="Apple Braille" pitchFamily="2" charset="0"/>
            </a:rPr>
            <a:t> </a:t>
          </a:r>
          <a:r>
            <a:rPr lang="en-US" sz="4200" kern="1200" dirty="0" err="1">
              <a:latin typeface="Apple Braille" pitchFamily="2" charset="0"/>
            </a:rPr>
            <a:t>cáo</a:t>
          </a:r>
          <a:r>
            <a:rPr lang="en-US" sz="4200" kern="1200" dirty="0">
              <a:latin typeface="Apple Braille" pitchFamily="2" charset="0"/>
            </a:rPr>
            <a:t> </a:t>
          </a:r>
          <a:r>
            <a:rPr lang="en-US" sz="4200" kern="1200" dirty="0" err="1">
              <a:latin typeface="Apple Braille" pitchFamily="2" charset="0"/>
            </a:rPr>
            <a:t>phân</a:t>
          </a:r>
          <a:r>
            <a:rPr lang="en-US" sz="4200" kern="1200" dirty="0">
              <a:latin typeface="Apple Braille" pitchFamily="2" charset="0"/>
            </a:rPr>
            <a:t> </a:t>
          </a:r>
          <a:r>
            <a:rPr lang="en-US" sz="4200" kern="1200" dirty="0" err="1">
              <a:latin typeface="Apple Braille" pitchFamily="2" charset="0"/>
            </a:rPr>
            <a:t>tích</a:t>
          </a:r>
          <a:r>
            <a:rPr lang="en-US" sz="4200" kern="1200" dirty="0">
              <a:latin typeface="Apple Braille" pitchFamily="2" charset="0"/>
            </a:rPr>
            <a:t> </a:t>
          </a:r>
          <a:r>
            <a:rPr lang="en-US" sz="4200" kern="1200" dirty="0" err="1">
              <a:latin typeface="Apple Braille" pitchFamily="2" charset="0"/>
            </a:rPr>
            <a:t>nhanh</a:t>
          </a:r>
          <a:r>
            <a:rPr lang="en-US" sz="4200" kern="1200" dirty="0">
              <a:latin typeface="Apple Braille" pitchFamily="2" charset="0"/>
            </a:rPr>
            <a:t> </a:t>
          </a:r>
          <a:r>
            <a:rPr lang="en-US" sz="4200" kern="1200" dirty="0" err="1">
              <a:latin typeface="Apple Braille" pitchFamily="2" charset="0"/>
            </a:rPr>
            <a:t>chóng</a:t>
          </a:r>
          <a:r>
            <a:rPr lang="en-US" sz="4200" kern="1200" dirty="0">
              <a:latin typeface="Apple Braille" pitchFamily="2" charset="0"/>
            </a:rPr>
            <a:t>, </a:t>
          </a:r>
          <a:r>
            <a:rPr lang="en-US" sz="4200" kern="1200" dirty="0" err="1">
              <a:latin typeface="Apple Braille" pitchFamily="2" charset="0"/>
            </a:rPr>
            <a:t>chính</a:t>
          </a:r>
          <a:r>
            <a:rPr lang="en-US" sz="4200" kern="1200" dirty="0">
              <a:latin typeface="Apple Braille" pitchFamily="2" charset="0"/>
            </a:rPr>
            <a:t> </a:t>
          </a:r>
          <a:r>
            <a:rPr lang="en-US" sz="4200" kern="1200" dirty="0" err="1">
              <a:latin typeface="Apple Braille" pitchFamily="2" charset="0"/>
            </a:rPr>
            <a:t>xác</a:t>
          </a:r>
          <a:endParaRPr lang="en-US" sz="4200" kern="1200" dirty="0">
            <a:latin typeface="Apple Braille" pitchFamily="2" charset="0"/>
          </a:endParaRPr>
        </a:p>
      </dsp:txBody>
      <dsp:txXfrm>
        <a:off x="675220" y="5857738"/>
        <a:ext cx="10782644" cy="901501"/>
      </dsp:txXfrm>
    </dsp:sp>
    <dsp:sp modelId="{A9D79953-96ED-3A43-BE9F-0E933E22BC56}">
      <dsp:nvSpPr>
        <dsp:cNvPr id="0" name=""/>
        <dsp:cNvSpPr/>
      </dsp:nvSpPr>
      <dsp:spPr>
        <a:xfrm>
          <a:off x="111781" y="5745051"/>
          <a:ext cx="1126876" cy="1126876"/>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1F187-B2EF-4516-91FF-3C63B5886630}" type="datetimeFigureOut">
              <a:rPr lang="en-US" smtClean="0"/>
              <a:t>6/5/24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9AA8C0-B83B-4049-854B-2AA77EC4074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9AA8C0-B83B-4049-854B-2AA77EC40746}"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49AA8C0-B83B-4049-854B-2AA77EC40746}" type="slidenum">
              <a:rPr lang="en-US" smtClean="0"/>
              <a:t>19</a:t>
            </a:fld>
            <a:endParaRPr lang="en-US"/>
          </a:p>
        </p:txBody>
      </p:sp>
    </p:spTree>
    <p:extLst>
      <p:ext uri="{BB962C8B-B14F-4D97-AF65-F5344CB8AC3E}">
        <p14:creationId xmlns:p14="http://schemas.microsoft.com/office/powerpoint/2010/main" val="295312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49AA8C0-B83B-4049-854B-2AA77EC40746}" type="slidenum">
              <a:rPr lang="en-US" smtClean="0"/>
              <a:t>21</a:t>
            </a:fld>
            <a:endParaRPr lang="en-US"/>
          </a:p>
        </p:txBody>
      </p:sp>
    </p:spTree>
    <p:extLst>
      <p:ext uri="{BB962C8B-B14F-4D97-AF65-F5344CB8AC3E}">
        <p14:creationId xmlns:p14="http://schemas.microsoft.com/office/powerpoint/2010/main" val="180058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49AA8C0-B83B-4049-854B-2AA77EC40746}" type="slidenum">
              <a:rPr lang="en-US" smtClean="0"/>
              <a:t>22</a:t>
            </a:fld>
            <a:endParaRPr lang="en-US"/>
          </a:p>
        </p:txBody>
      </p:sp>
    </p:spTree>
    <p:extLst>
      <p:ext uri="{BB962C8B-B14F-4D97-AF65-F5344CB8AC3E}">
        <p14:creationId xmlns:p14="http://schemas.microsoft.com/office/powerpoint/2010/main" val="1574676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sz="1200" b="0" i="0" u="none" strike="noStrike" dirty="0">
                <a:solidFill>
                  <a:srgbClr val="333333"/>
                </a:solidFill>
                <a:effectLst/>
                <a:latin typeface="Open Sans" panose="020F0502020204030204" pitchFamily="34" charset="0"/>
              </a:rPr>
              <a:t>Về cơ bản, BI giúp chuyển hóa lượng thông tin khổng lồ thành các dữ liệu quan trọng và cần thiết cho hoạt động kinh doanh của doanh nghiệp. Do vậy, một hệ thống BI sẽ bao gồm ba yếu tố cơ bản: Kho dữ liệu (Data Warehouse); Bộ phận thu thập và chuyển đổi dữ liệu và Các báo cáo phân tích.</a:t>
            </a:r>
          </a:p>
          <a:p>
            <a:pPr algn="just"/>
            <a:r>
              <a:rPr lang="vi-VN" sz="1200" b="0" i="0" u="none" strike="noStrike" dirty="0">
                <a:solidFill>
                  <a:srgbClr val="333333"/>
                </a:solidFill>
                <a:effectLst/>
                <a:latin typeface="Open Sans" panose="020B0606030504020204" pitchFamily="34" charset="0"/>
              </a:rPr>
              <a:t>Thực tế, trong hầu hết các doanh nghiệp, dữ liệu được lưu trữ trong rất nhiều nơi và nhân sự trong một phòng ban không thể truy cập dữ liệu cần thiết từ phòng ban khác khi cần một cách dễ dàng. Các nguồn lưu trữ vô cùng phong phú như ERP, DMS, CMS, Database… Tại đây, dữ liệu tuy đã sẵn sàng phục vụ việc phân tích, song, không có sự gắn kết, “móc nối”. Điều này dẫn tới sự thất thoát thông tin quan trọng.</a:t>
            </a:r>
          </a:p>
          <a:p>
            <a:pPr algn="just"/>
            <a:r>
              <a:rPr lang="vi-VN" sz="1200" b="0" i="0" u="none" strike="noStrike" dirty="0">
                <a:solidFill>
                  <a:srgbClr val="333333"/>
                </a:solidFill>
                <a:effectLst/>
                <a:latin typeface="Open Sans" panose="020B0606030504020204" pitchFamily="34" charset="0"/>
              </a:rPr>
              <a:t>Trong khi đó, Business Intelligence thiết lập khu vực </a:t>
            </a:r>
            <a:r>
              <a:rPr lang="vi-VN" sz="1200" b="0" i="1" u="none" strike="noStrike" dirty="0">
                <a:solidFill>
                  <a:srgbClr val="333333"/>
                </a:solidFill>
                <a:effectLst/>
                <a:latin typeface="Open Sans" panose="020B0606030504020204" pitchFamily="34" charset="0"/>
              </a:rPr>
              <a:t>thu thập và chuyển đổi dữ liệu thô</a:t>
            </a:r>
            <a:r>
              <a:rPr lang="vi-VN" sz="1200" b="0" i="0" u="none" strike="noStrike" dirty="0">
                <a:solidFill>
                  <a:srgbClr val="333333"/>
                </a:solidFill>
                <a:effectLst/>
                <a:latin typeface="Open Sans" panose="020B0606030504020204" pitchFamily="34" charset="0"/>
              </a:rPr>
              <a:t>, cho phép tổng hợp và lưu trữ toàn bộ thông tin của doanh nghiệp từ quá khứ tới hiện tại, và cập nhật trong tương lai (thông tin khách hàng, dữ liệu nội bộ,…). Tất cả tạo thành </a:t>
            </a:r>
            <a:r>
              <a:rPr lang="vi-VN" sz="1200" b="0" i="1" u="none" strike="noStrike" dirty="0">
                <a:solidFill>
                  <a:srgbClr val="333333"/>
                </a:solidFill>
                <a:effectLst/>
                <a:latin typeface="Open Sans" panose="020B0606030504020204" pitchFamily="34" charset="0"/>
              </a:rPr>
              <a:t>Data Warehouse</a:t>
            </a:r>
            <a:r>
              <a:rPr lang="vi-VN" sz="1200" b="0" i="0" u="none" strike="noStrike" dirty="0">
                <a:solidFill>
                  <a:srgbClr val="333333"/>
                </a:solidFill>
                <a:effectLst/>
                <a:latin typeface="Open Sans" panose="020B0606030504020204" pitchFamily="34" charset="0"/>
              </a:rPr>
              <a:t> – khu vực lưu trữ dữ liệu trong lâu dài.</a:t>
            </a:r>
          </a:p>
          <a:p>
            <a:pPr algn="just"/>
            <a:r>
              <a:rPr lang="vi-VN" sz="1200" b="0" i="0" u="none" strike="noStrike" dirty="0">
                <a:solidFill>
                  <a:srgbClr val="333333"/>
                </a:solidFill>
                <a:effectLst/>
                <a:latin typeface="Open Sans" panose="020B0606030504020204" pitchFamily="34" charset="0"/>
              </a:rPr>
              <a:t>Từ các dữ liệu được lưu trữ tại Data Warehouse, hệ thống BI thông minh tiến hành phân tích dữ liệu trực tuyến OLAP, khai thác dữ liệu (Data mining), đưa ra dự báo (Reporting). Sau khi đưa ra các dự báo, Business Intelligence sẽ gợi ý những quyết định phù hợp, hiệu quả cho chiến lược kinh doanh của doanh nghiệp.</a:t>
            </a:r>
          </a:p>
          <a:p>
            <a:endParaRPr lang="en-VN" dirty="0"/>
          </a:p>
        </p:txBody>
      </p:sp>
      <p:sp>
        <p:nvSpPr>
          <p:cNvPr id="4" name="Slide Number Placeholder 3"/>
          <p:cNvSpPr>
            <a:spLocks noGrp="1"/>
          </p:cNvSpPr>
          <p:nvPr>
            <p:ph type="sldNum" sz="quarter" idx="5"/>
          </p:nvPr>
        </p:nvSpPr>
        <p:spPr/>
        <p:txBody>
          <a:bodyPr/>
          <a:lstStyle/>
          <a:p>
            <a:fld id="{449AA8C0-B83B-4049-854B-2AA77EC40746}" type="slidenum">
              <a:rPr lang="en-US" smtClean="0"/>
              <a:t>9</a:t>
            </a:fld>
            <a:endParaRPr lang="en-US"/>
          </a:p>
        </p:txBody>
      </p:sp>
    </p:spTree>
    <p:extLst>
      <p:ext uri="{BB962C8B-B14F-4D97-AF65-F5344CB8AC3E}">
        <p14:creationId xmlns:p14="http://schemas.microsoft.com/office/powerpoint/2010/main" val="4174127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49AA8C0-B83B-4049-854B-2AA77EC40746}" type="slidenum">
              <a:rPr lang="en-US" smtClean="0"/>
              <a:t>10</a:t>
            </a:fld>
            <a:endParaRPr lang="en-US"/>
          </a:p>
        </p:txBody>
      </p:sp>
    </p:spTree>
    <p:extLst>
      <p:ext uri="{BB962C8B-B14F-4D97-AF65-F5344CB8AC3E}">
        <p14:creationId xmlns:p14="http://schemas.microsoft.com/office/powerpoint/2010/main" val="1812716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49AA8C0-B83B-4049-854B-2AA77EC40746}" type="slidenum">
              <a:rPr lang="en-US" smtClean="0"/>
              <a:t>11</a:t>
            </a:fld>
            <a:endParaRPr lang="en-US"/>
          </a:p>
        </p:txBody>
      </p:sp>
    </p:spTree>
    <p:extLst>
      <p:ext uri="{BB962C8B-B14F-4D97-AF65-F5344CB8AC3E}">
        <p14:creationId xmlns:p14="http://schemas.microsoft.com/office/powerpoint/2010/main" val="1181351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Đây là quy trình em đề xuất trong đề tài này </a:t>
            </a:r>
          </a:p>
        </p:txBody>
      </p:sp>
      <p:sp>
        <p:nvSpPr>
          <p:cNvPr id="4" name="Slide Number Placeholder 3"/>
          <p:cNvSpPr>
            <a:spLocks noGrp="1"/>
          </p:cNvSpPr>
          <p:nvPr>
            <p:ph type="sldNum" sz="quarter" idx="5"/>
          </p:nvPr>
        </p:nvSpPr>
        <p:spPr/>
        <p:txBody>
          <a:bodyPr/>
          <a:lstStyle/>
          <a:p>
            <a:fld id="{449AA8C0-B83B-4049-854B-2AA77EC40746}" type="slidenum">
              <a:rPr lang="en-US" smtClean="0"/>
              <a:t>13</a:t>
            </a:fld>
            <a:endParaRPr lang="en-US"/>
          </a:p>
        </p:txBody>
      </p:sp>
    </p:spTree>
    <p:extLst>
      <p:ext uri="{BB962C8B-B14F-4D97-AF65-F5344CB8AC3E}">
        <p14:creationId xmlns:p14="http://schemas.microsoft.com/office/powerpoint/2010/main" val="4154429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49AA8C0-B83B-4049-854B-2AA77EC40746}" type="slidenum">
              <a:rPr lang="en-US" smtClean="0"/>
              <a:t>15</a:t>
            </a:fld>
            <a:endParaRPr lang="en-US"/>
          </a:p>
        </p:txBody>
      </p:sp>
    </p:spTree>
    <p:extLst>
      <p:ext uri="{BB962C8B-B14F-4D97-AF65-F5344CB8AC3E}">
        <p14:creationId xmlns:p14="http://schemas.microsoft.com/office/powerpoint/2010/main" val="2629850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49AA8C0-B83B-4049-854B-2AA77EC40746}" type="slidenum">
              <a:rPr lang="en-US" smtClean="0"/>
              <a:t>16</a:t>
            </a:fld>
            <a:endParaRPr lang="en-US"/>
          </a:p>
        </p:txBody>
      </p:sp>
    </p:spTree>
    <p:extLst>
      <p:ext uri="{BB962C8B-B14F-4D97-AF65-F5344CB8AC3E}">
        <p14:creationId xmlns:p14="http://schemas.microsoft.com/office/powerpoint/2010/main" val="190716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để thực hiện được việc phân tích một cách tối ưu nhất thì từ những dữ liệu nguồn thu thập được.</a:t>
            </a:r>
          </a:p>
          <a:p>
            <a:r>
              <a:rPr lang="en-VN" dirty="0"/>
              <a:t>Em tiến hành xây dựng một kho dữ liệu theo mô hình hình sao </a:t>
            </a:r>
          </a:p>
        </p:txBody>
      </p:sp>
      <p:sp>
        <p:nvSpPr>
          <p:cNvPr id="4" name="Slide Number Placeholder 3"/>
          <p:cNvSpPr>
            <a:spLocks noGrp="1"/>
          </p:cNvSpPr>
          <p:nvPr>
            <p:ph type="sldNum" sz="quarter" idx="5"/>
          </p:nvPr>
        </p:nvSpPr>
        <p:spPr/>
        <p:txBody>
          <a:bodyPr/>
          <a:lstStyle/>
          <a:p>
            <a:fld id="{449AA8C0-B83B-4049-854B-2AA77EC40746}" type="slidenum">
              <a:rPr lang="en-US" smtClean="0"/>
              <a:t>17</a:t>
            </a:fld>
            <a:endParaRPr lang="en-US"/>
          </a:p>
        </p:txBody>
      </p:sp>
    </p:spTree>
    <p:extLst>
      <p:ext uri="{BB962C8B-B14F-4D97-AF65-F5344CB8AC3E}">
        <p14:creationId xmlns:p14="http://schemas.microsoft.com/office/powerpoint/2010/main" val="3541594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49AA8C0-B83B-4049-854B-2AA77EC40746}" type="slidenum">
              <a:rPr lang="en-US" smtClean="0"/>
              <a:t>18</a:t>
            </a:fld>
            <a:endParaRPr lang="en-US"/>
          </a:p>
        </p:txBody>
      </p:sp>
    </p:spTree>
    <p:extLst>
      <p:ext uri="{BB962C8B-B14F-4D97-AF65-F5344CB8AC3E}">
        <p14:creationId xmlns:p14="http://schemas.microsoft.com/office/powerpoint/2010/main" val="443797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6/5/24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6/5/24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6/5/24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6/5/24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6/5/24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t>6/5/24</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8.sv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data.mendeley.com/datasets/8gx2fvg2k6/5" TargetMode="External"/><Relationship Id="rId5" Type="http://schemas.openxmlformats.org/officeDocument/2006/relationships/image" Target="../media/image4.png"/><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hyperlink" Target="https://app.powerbi.com/groups/c52a3f3f-d89b-4828-a7c1-b86a2499f143/reports/de133812-774c-44b0-a818-3812ff535291/ReportSection6c98298b8b3a2b730d0d?experience=power-bi"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4.png"/><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8.sv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6.sv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8.sv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8.sv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6.svg"/><Relationship Id="rId7" Type="http://schemas.openxmlformats.org/officeDocument/2006/relationships/diagramQuickStyle" Target="../diagrams/quickStyle1.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6200000">
            <a:off x="11392535" y="4154805"/>
            <a:ext cx="11958320" cy="1929130"/>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en-VN">
                <a:latin typeface="Apple Braille" pitchFamily="2" charset="0"/>
              </a:endParaRPr>
            </a:p>
          </p:txBody>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latin typeface="Apple Braille" pitchFamily="2" charset="0"/>
              </a:endParaRPr>
            </a:p>
          </p:txBody>
        </p:sp>
      </p:grpSp>
      <p:sp>
        <p:nvSpPr>
          <p:cNvPr id="5" name="Freeform 5"/>
          <p:cNvSpPr/>
          <p:nvPr/>
        </p:nvSpPr>
        <p:spPr>
          <a:xfrm>
            <a:off x="11209020" y="-1010920"/>
            <a:ext cx="2647950" cy="26479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latin typeface="Apple Braille" pitchFamily="2" charset="0"/>
            </a:endParaRPr>
          </a:p>
        </p:txBody>
      </p:sp>
      <p:grpSp>
        <p:nvGrpSpPr>
          <p:cNvPr id="6" name="Group 6"/>
          <p:cNvGrpSpPr/>
          <p:nvPr/>
        </p:nvGrpSpPr>
        <p:grpSpPr>
          <a:xfrm>
            <a:off x="10460990" y="649605"/>
            <a:ext cx="7517130" cy="8987790"/>
            <a:chOff x="0" y="0"/>
            <a:chExt cx="8603361" cy="10286746"/>
          </a:xfrm>
        </p:grpSpPr>
        <p:sp>
          <p:nvSpPr>
            <p:cNvPr id="7" name="Freeform 7"/>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5"/>
              <a:stretch>
                <a:fillRect t="-6405" r="-86385" b="-29926"/>
              </a:stretch>
            </a:blipFill>
          </p:spPr>
          <p:txBody>
            <a:bodyPr/>
            <a:lstStyle/>
            <a:p>
              <a:endParaRPr lang="en-VN">
                <a:latin typeface="Apple Braille" pitchFamily="2" charset="0"/>
              </a:endParaRPr>
            </a:p>
          </p:txBody>
        </p:sp>
      </p:grpSp>
      <p:sp>
        <p:nvSpPr>
          <p:cNvPr id="8" name="Freeform 8"/>
          <p:cNvSpPr/>
          <p:nvPr/>
        </p:nvSpPr>
        <p:spPr>
          <a:xfrm>
            <a:off x="-636905" y="9410700"/>
            <a:ext cx="2181860" cy="2028825"/>
          </a:xfrm>
          <a:custGeom>
            <a:avLst/>
            <a:gdLst/>
            <a:ahLst/>
            <a:cxnLst/>
            <a:rect l="l" t="t" r="r" b="b"/>
            <a:pathLst>
              <a:path w="2647750" h="2647750">
                <a:moveTo>
                  <a:pt x="0" y="0"/>
                </a:moveTo>
                <a:lnTo>
                  <a:pt x="2647751" y="0"/>
                </a:lnTo>
                <a:lnTo>
                  <a:pt x="2647751" y="2647750"/>
                </a:lnTo>
                <a:lnTo>
                  <a:pt x="0" y="2647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latin typeface="Apple Braille" pitchFamily="2" charset="0"/>
            </a:endParaRPr>
          </a:p>
        </p:txBody>
      </p:sp>
      <p:sp>
        <p:nvSpPr>
          <p:cNvPr id="10" name="TextBox 10"/>
          <p:cNvSpPr txBox="1"/>
          <p:nvPr/>
        </p:nvSpPr>
        <p:spPr>
          <a:xfrm>
            <a:off x="1348143" y="6702160"/>
            <a:ext cx="8887460" cy="1423670"/>
          </a:xfrm>
          <a:prstGeom prst="rect">
            <a:avLst/>
          </a:prstGeom>
        </p:spPr>
        <p:txBody>
          <a:bodyPr lIns="0" tIns="0" rIns="0" bIns="0" rtlCol="0" anchor="t">
            <a:spAutoFit/>
          </a:bodyPr>
          <a:lstStyle/>
          <a:p>
            <a:pPr>
              <a:lnSpc>
                <a:spcPts val="3690"/>
              </a:lnSpc>
            </a:pPr>
            <a:r>
              <a:rPr lang="en-US" sz="2800" dirty="0" err="1">
                <a:solidFill>
                  <a:srgbClr val="002060"/>
                </a:solidFill>
                <a:latin typeface="Apple Braille" pitchFamily="2" charset="0"/>
              </a:rPr>
              <a:t>Giảng</a:t>
            </a:r>
            <a:r>
              <a:rPr lang="en-US" sz="2800" dirty="0">
                <a:solidFill>
                  <a:srgbClr val="002060"/>
                </a:solidFill>
                <a:latin typeface="Apple Braille" pitchFamily="2" charset="0"/>
              </a:rPr>
              <a:t> </a:t>
            </a:r>
            <a:r>
              <a:rPr lang="en-US" sz="2800" dirty="0" err="1">
                <a:solidFill>
                  <a:srgbClr val="002060"/>
                </a:solidFill>
                <a:latin typeface="Apple Braille" pitchFamily="2" charset="0"/>
              </a:rPr>
              <a:t>viên</a:t>
            </a:r>
            <a:r>
              <a:rPr lang="en-US" sz="2800" dirty="0">
                <a:solidFill>
                  <a:srgbClr val="002060"/>
                </a:solidFill>
                <a:latin typeface="Apple Braille" pitchFamily="2" charset="0"/>
              </a:rPr>
              <a:t> </a:t>
            </a:r>
            <a:r>
              <a:rPr lang="en-US" sz="2800" dirty="0" err="1">
                <a:solidFill>
                  <a:srgbClr val="002060"/>
                </a:solidFill>
                <a:latin typeface="Apple Braille" pitchFamily="2" charset="0"/>
              </a:rPr>
              <a:t>hướng</a:t>
            </a:r>
            <a:r>
              <a:rPr lang="en-US" sz="2800" dirty="0">
                <a:solidFill>
                  <a:srgbClr val="002060"/>
                </a:solidFill>
                <a:latin typeface="Apple Braille" pitchFamily="2" charset="0"/>
              </a:rPr>
              <a:t> </a:t>
            </a:r>
            <a:r>
              <a:rPr lang="en-US" sz="2800" dirty="0" err="1">
                <a:solidFill>
                  <a:srgbClr val="002060"/>
                </a:solidFill>
                <a:latin typeface="Apple Braille" pitchFamily="2" charset="0"/>
              </a:rPr>
              <a:t>dẫn</a:t>
            </a:r>
            <a:r>
              <a:rPr lang="en-US" sz="2800" dirty="0">
                <a:solidFill>
                  <a:srgbClr val="002060"/>
                </a:solidFill>
                <a:latin typeface="Apple Braille" pitchFamily="2" charset="0"/>
              </a:rPr>
              <a:t>	: </a:t>
            </a:r>
            <a:r>
              <a:rPr lang="en-US" sz="2800" dirty="0" err="1">
                <a:solidFill>
                  <a:srgbClr val="002060"/>
                </a:solidFill>
                <a:latin typeface="Apple Braille" pitchFamily="2" charset="0"/>
              </a:rPr>
              <a:t>ThS</a:t>
            </a:r>
            <a:r>
              <a:rPr lang="en-US" sz="2800" dirty="0">
                <a:solidFill>
                  <a:srgbClr val="002060"/>
                </a:solidFill>
                <a:latin typeface="Apple Braille" pitchFamily="2" charset="0"/>
              </a:rPr>
              <a:t>. </a:t>
            </a:r>
            <a:r>
              <a:rPr lang="en-US" sz="2800" dirty="0" err="1">
                <a:solidFill>
                  <a:srgbClr val="002060"/>
                </a:solidFill>
                <a:latin typeface="Apple Braille" pitchFamily="2" charset="0"/>
              </a:rPr>
              <a:t>Trần</a:t>
            </a:r>
            <a:r>
              <a:rPr lang="en-US" sz="2800" dirty="0">
                <a:solidFill>
                  <a:srgbClr val="002060"/>
                </a:solidFill>
                <a:latin typeface="Apple Braille" pitchFamily="2" charset="0"/>
              </a:rPr>
              <a:t> </a:t>
            </a:r>
            <a:r>
              <a:rPr lang="en-US" sz="2800" dirty="0" err="1">
                <a:solidFill>
                  <a:srgbClr val="002060"/>
                </a:solidFill>
                <a:latin typeface="Apple Braille" pitchFamily="2" charset="0"/>
              </a:rPr>
              <a:t>Thị</a:t>
            </a:r>
            <a:r>
              <a:rPr lang="en-US" sz="2800" dirty="0">
                <a:solidFill>
                  <a:srgbClr val="002060"/>
                </a:solidFill>
                <a:latin typeface="Apple Braille" pitchFamily="2" charset="0"/>
              </a:rPr>
              <a:t> Liên</a:t>
            </a:r>
          </a:p>
          <a:p>
            <a:pPr>
              <a:lnSpc>
                <a:spcPts val="3690"/>
              </a:lnSpc>
            </a:pPr>
            <a:r>
              <a:rPr lang="en-US" sz="2800" dirty="0">
                <a:solidFill>
                  <a:srgbClr val="002060"/>
                </a:solidFill>
                <a:latin typeface="Apple Braille" pitchFamily="2" charset="0"/>
              </a:rPr>
              <a:t>Sinh </a:t>
            </a:r>
            <a:r>
              <a:rPr lang="en-US" sz="2800" dirty="0" err="1">
                <a:solidFill>
                  <a:srgbClr val="002060"/>
                </a:solidFill>
                <a:latin typeface="Apple Braille" pitchFamily="2" charset="0"/>
              </a:rPr>
              <a:t>viên</a:t>
            </a:r>
            <a:r>
              <a:rPr lang="en-US" sz="2800" dirty="0">
                <a:solidFill>
                  <a:srgbClr val="002060"/>
                </a:solidFill>
                <a:latin typeface="Apple Braille" pitchFamily="2" charset="0"/>
              </a:rPr>
              <a:t> </a:t>
            </a:r>
            <a:r>
              <a:rPr lang="en-US" sz="2800" dirty="0" err="1">
                <a:solidFill>
                  <a:srgbClr val="002060"/>
                </a:solidFill>
                <a:latin typeface="Apple Braille" pitchFamily="2" charset="0"/>
              </a:rPr>
              <a:t>thực</a:t>
            </a:r>
            <a:r>
              <a:rPr lang="en-US" sz="2800" dirty="0">
                <a:solidFill>
                  <a:srgbClr val="002060"/>
                </a:solidFill>
                <a:latin typeface="Apple Braille" pitchFamily="2" charset="0"/>
              </a:rPr>
              <a:t> </a:t>
            </a:r>
            <a:r>
              <a:rPr lang="en-US" sz="2800" dirty="0" err="1">
                <a:solidFill>
                  <a:srgbClr val="002060"/>
                </a:solidFill>
                <a:latin typeface="Apple Braille" pitchFamily="2" charset="0"/>
              </a:rPr>
              <a:t>hiện</a:t>
            </a:r>
            <a:r>
              <a:rPr lang="en-US" sz="2800" dirty="0">
                <a:solidFill>
                  <a:srgbClr val="002060"/>
                </a:solidFill>
                <a:latin typeface="Apple Braille" pitchFamily="2" charset="0"/>
              </a:rPr>
              <a:t>	: </a:t>
            </a:r>
            <a:r>
              <a:rPr lang="en-US" sz="2800" dirty="0" err="1">
                <a:solidFill>
                  <a:srgbClr val="002060"/>
                </a:solidFill>
                <a:latin typeface="Apple Braille" pitchFamily="2" charset="0"/>
              </a:rPr>
              <a:t>Nguyễn</a:t>
            </a:r>
            <a:r>
              <a:rPr lang="en-US" sz="2800" dirty="0">
                <a:solidFill>
                  <a:srgbClr val="002060"/>
                </a:solidFill>
                <a:latin typeface="Apple Braille" pitchFamily="2" charset="0"/>
              </a:rPr>
              <a:t> </a:t>
            </a:r>
            <a:r>
              <a:rPr lang="en-US" sz="2800" dirty="0" err="1">
                <a:solidFill>
                  <a:srgbClr val="002060"/>
                </a:solidFill>
                <a:latin typeface="Apple Braille" pitchFamily="2" charset="0"/>
              </a:rPr>
              <a:t>Đình</a:t>
            </a:r>
            <a:r>
              <a:rPr lang="en-US" sz="2800" dirty="0">
                <a:solidFill>
                  <a:srgbClr val="002060"/>
                </a:solidFill>
                <a:latin typeface="Apple Braille" pitchFamily="2" charset="0"/>
              </a:rPr>
              <a:t> Khang</a:t>
            </a:r>
          </a:p>
          <a:p>
            <a:pPr marL="0" lvl="0" indent="0">
              <a:lnSpc>
                <a:spcPts val="3690"/>
              </a:lnSpc>
              <a:spcBef>
                <a:spcPct val="0"/>
              </a:spcBef>
            </a:pPr>
            <a:r>
              <a:rPr lang="en-US" sz="2800" dirty="0" err="1">
                <a:solidFill>
                  <a:srgbClr val="002060"/>
                </a:solidFill>
                <a:latin typeface="Apple Braille" pitchFamily="2" charset="0"/>
              </a:rPr>
              <a:t>Lớp</a:t>
            </a:r>
            <a:r>
              <a:rPr lang="en-US" sz="2800" dirty="0">
                <a:solidFill>
                  <a:srgbClr val="002060"/>
                </a:solidFill>
                <a:latin typeface="Apple Braille" pitchFamily="2" charset="0"/>
              </a:rPr>
              <a:t>				: CNTT K43D</a:t>
            </a:r>
          </a:p>
        </p:txBody>
      </p:sp>
      <p:sp>
        <p:nvSpPr>
          <p:cNvPr id="12" name="TextBox 12"/>
          <p:cNvSpPr txBox="1"/>
          <p:nvPr/>
        </p:nvSpPr>
        <p:spPr>
          <a:xfrm>
            <a:off x="1829107" y="649494"/>
            <a:ext cx="9933940" cy="1128395"/>
          </a:xfrm>
          <a:prstGeom prst="rect">
            <a:avLst/>
          </a:prstGeom>
        </p:spPr>
        <p:txBody>
          <a:bodyPr lIns="0" tIns="0" rIns="0" bIns="0" rtlCol="0" anchor="t">
            <a:spAutoFit/>
          </a:bodyPr>
          <a:lstStyle/>
          <a:p>
            <a:pPr algn="ctr">
              <a:lnSpc>
                <a:spcPts val="4360"/>
              </a:lnSpc>
            </a:pPr>
            <a:r>
              <a:rPr lang="en-US" sz="3600" spc="300" dirty="0">
                <a:solidFill>
                  <a:srgbClr val="145DA0"/>
                </a:solidFill>
                <a:latin typeface="Apple Braille" pitchFamily="2" charset="0"/>
                <a:ea typeface="Cambria" panose="02040503050406030204" pitchFamily="18" charset="0"/>
              </a:rPr>
              <a:t>TRƯỜNG ĐẠI HỌC QUY NHƠN</a:t>
            </a:r>
          </a:p>
          <a:p>
            <a:pPr algn="ctr">
              <a:lnSpc>
                <a:spcPts val="4360"/>
              </a:lnSpc>
            </a:pPr>
            <a:r>
              <a:rPr lang="en-US" sz="3600" spc="300" dirty="0">
                <a:solidFill>
                  <a:srgbClr val="145DA0"/>
                </a:solidFill>
                <a:latin typeface="Apple Braille" pitchFamily="2" charset="0"/>
                <a:ea typeface="Cambria" panose="02040503050406030204" pitchFamily="18" charset="0"/>
              </a:rPr>
              <a:t>KHOA CÔNG NGHỆ THÔNG TIN</a:t>
            </a:r>
          </a:p>
        </p:txBody>
      </p:sp>
      <p:sp>
        <p:nvSpPr>
          <p:cNvPr id="13" name="TextBox 13"/>
          <p:cNvSpPr txBox="1"/>
          <p:nvPr/>
        </p:nvSpPr>
        <p:spPr>
          <a:xfrm>
            <a:off x="760110" y="2711725"/>
            <a:ext cx="9800590" cy="795089"/>
          </a:xfrm>
          <a:prstGeom prst="rect">
            <a:avLst/>
          </a:prstGeom>
        </p:spPr>
        <p:txBody>
          <a:bodyPr wrap="square" lIns="0" tIns="0" rIns="0" bIns="0" rtlCol="0" anchor="t">
            <a:spAutoFit/>
          </a:bodyPr>
          <a:lstStyle/>
          <a:p>
            <a:pPr algn="ctr">
              <a:lnSpc>
                <a:spcPts val="6240"/>
              </a:lnSpc>
            </a:pPr>
            <a:r>
              <a:rPr lang="en-US" sz="5400" b="1" dirty="0">
                <a:solidFill>
                  <a:srgbClr val="C83029"/>
                </a:solidFill>
                <a:latin typeface="Apple Braille" pitchFamily="2" charset="0"/>
                <a:cs typeface="Times New Roman" panose="02020603050405020304" pitchFamily="18" charset="0"/>
              </a:rPr>
              <a:t>KHÓA LUẬN TỐT NGHIỆP</a:t>
            </a:r>
          </a:p>
        </p:txBody>
      </p:sp>
      <p:sp>
        <p:nvSpPr>
          <p:cNvPr id="16" name="AutoShape 2" descr="[Vector Logo] Trường Đại Học Quy Nhơn – QNU - Download Định Dạng EPS, SVG  Cho AI, Corel » Hải Triều"/>
          <p:cNvSpPr>
            <a:spLocks noChangeAspect="1" noChangeArrowheads="1"/>
          </p:cNvSpPr>
          <p:nvPr/>
        </p:nvSpPr>
        <p:spPr bwMode="auto">
          <a:xfrm>
            <a:off x="155575" y="-144780"/>
            <a:ext cx="1172845" cy="1173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latin typeface="Apple Braille" pitchFamily="2" charset="0"/>
            </a:endParaRPr>
          </a:p>
        </p:txBody>
      </p:sp>
      <p:pic>
        <p:nvPicPr>
          <p:cNvPr id="9" name="Picture 8" descr="A logo with a globe and text&#10;&#10;Description automatically generated">
            <a:extLst>
              <a:ext uri="{FF2B5EF4-FFF2-40B4-BE49-F238E27FC236}">
                <a16:creationId xmlns:a16="http://schemas.microsoft.com/office/drawing/2014/main" id="{02ED4C8C-F7A6-E77F-6783-FBEDCE2C2B70}"/>
              </a:ext>
            </a:extLst>
          </p:cNvPr>
          <p:cNvPicPr>
            <a:picLocks noChangeAspect="1"/>
          </p:cNvPicPr>
          <p:nvPr/>
        </p:nvPicPr>
        <p:blipFill>
          <a:blip r:embed="rId6"/>
          <a:stretch>
            <a:fillRect/>
          </a:stretch>
        </p:blipFill>
        <p:spPr>
          <a:xfrm>
            <a:off x="741997" y="393730"/>
            <a:ext cx="1784205" cy="1784205"/>
          </a:xfrm>
          <a:prstGeom prst="rect">
            <a:avLst/>
          </a:prstGeom>
        </p:spPr>
      </p:pic>
      <p:sp>
        <p:nvSpPr>
          <p:cNvPr id="17" name="TextBox 16">
            <a:extLst>
              <a:ext uri="{FF2B5EF4-FFF2-40B4-BE49-F238E27FC236}">
                <a16:creationId xmlns:a16="http://schemas.microsoft.com/office/drawing/2014/main" id="{334173AC-CC7E-101A-B0C8-0E921FF4190C}"/>
              </a:ext>
            </a:extLst>
          </p:cNvPr>
          <p:cNvSpPr txBox="1"/>
          <p:nvPr/>
        </p:nvSpPr>
        <p:spPr>
          <a:xfrm>
            <a:off x="686473" y="4656049"/>
            <a:ext cx="10210800" cy="1227644"/>
          </a:xfrm>
          <a:prstGeom prst="rect">
            <a:avLst/>
          </a:prstGeom>
          <a:noFill/>
        </p:spPr>
        <p:txBody>
          <a:bodyPr wrap="square">
            <a:spAutoFit/>
          </a:bodyPr>
          <a:lstStyle/>
          <a:p>
            <a:pPr algn="ctr">
              <a:lnSpc>
                <a:spcPct val="130000"/>
              </a:lnSpc>
            </a:pPr>
            <a:r>
              <a:rPr lang="en-US" sz="3000" b="1" dirty="0">
                <a:solidFill>
                  <a:srgbClr val="002060"/>
                </a:solidFill>
                <a:latin typeface="Apple Braille" pitchFamily="2" charset="0"/>
                <a:cs typeface="Segoe UI" panose="020B0502040204020203" pitchFamily="34" charset="0"/>
              </a:rPr>
              <a:t>NGHIÊN CỨU HỆ THỐNG KINH DOANH THÔNG MINH</a:t>
            </a:r>
          </a:p>
          <a:p>
            <a:pPr algn="ctr">
              <a:lnSpc>
                <a:spcPct val="130000"/>
              </a:lnSpc>
            </a:pPr>
            <a:r>
              <a:rPr lang="en-US" sz="3000" b="1" dirty="0">
                <a:solidFill>
                  <a:srgbClr val="002060"/>
                </a:solidFill>
                <a:latin typeface="Apple Braille" pitchFamily="2" charset="0"/>
                <a:cs typeface="Segoe UI" panose="020B0502040204020203" pitchFamily="34" charset="0"/>
              </a:rPr>
              <a:t>TRONG QUẢN LÝ CHUỖI CUNG ỨNG</a:t>
            </a:r>
          </a:p>
        </p:txBody>
      </p:sp>
      <p:sp>
        <p:nvSpPr>
          <p:cNvPr id="18" name="TextBox 17">
            <a:extLst>
              <a:ext uri="{FF2B5EF4-FFF2-40B4-BE49-F238E27FC236}">
                <a16:creationId xmlns:a16="http://schemas.microsoft.com/office/drawing/2014/main" id="{09DDF405-F089-4708-EFD4-BE37284D5E91}"/>
              </a:ext>
            </a:extLst>
          </p:cNvPr>
          <p:cNvSpPr txBox="1"/>
          <p:nvPr/>
        </p:nvSpPr>
        <p:spPr>
          <a:xfrm>
            <a:off x="4974605" y="3992254"/>
            <a:ext cx="1371600" cy="477054"/>
          </a:xfrm>
          <a:prstGeom prst="rect">
            <a:avLst/>
          </a:prstGeom>
          <a:noFill/>
        </p:spPr>
        <p:txBody>
          <a:bodyPr wrap="square" rtlCol="0">
            <a:spAutoFit/>
          </a:bodyPr>
          <a:lstStyle/>
          <a:p>
            <a:r>
              <a:rPr lang="en-VN" sz="2500" u="sng" dirty="0">
                <a:solidFill>
                  <a:srgbClr val="002060"/>
                </a:solidFill>
                <a:latin typeface="Apple Braille" pitchFamily="2" charset="0"/>
              </a:rPr>
              <a:t>ĐỀ TÀI:</a:t>
            </a:r>
          </a:p>
        </p:txBody>
      </p:sp>
      <p:sp>
        <p:nvSpPr>
          <p:cNvPr id="21" name="TextBox 13">
            <a:extLst>
              <a:ext uri="{FF2B5EF4-FFF2-40B4-BE49-F238E27FC236}">
                <a16:creationId xmlns:a16="http://schemas.microsoft.com/office/drawing/2014/main" id="{9E96BE8E-7362-5BC6-3F4C-2665E8CCD84D}"/>
              </a:ext>
            </a:extLst>
          </p:cNvPr>
          <p:cNvSpPr txBox="1"/>
          <p:nvPr/>
        </p:nvSpPr>
        <p:spPr>
          <a:xfrm>
            <a:off x="10744201" y="9784715"/>
            <a:ext cx="5480862" cy="502285"/>
          </a:xfrm>
          <a:prstGeom prst="rect">
            <a:avLst/>
          </a:prstGeom>
        </p:spPr>
        <p:txBody>
          <a:bodyPr lIns="0" tIns="0" rIns="0" bIns="0" rtlCol="0" anchor="t">
            <a:noAutofit/>
          </a:bodyPr>
          <a:lstStyle/>
          <a:p>
            <a:pPr marL="0" lvl="0" indent="0" algn="ctr">
              <a:lnSpc>
                <a:spcPts val="2730"/>
              </a:lnSpc>
              <a:spcBef>
                <a:spcPct val="0"/>
              </a:spcBef>
            </a:pPr>
            <a:r>
              <a:rPr lang="en-US" sz="2400" i="1" dirty="0">
                <a:solidFill>
                  <a:srgbClr val="002060"/>
                </a:solidFill>
                <a:latin typeface="Apple Braille" pitchFamily="2" charset="0"/>
                <a:cs typeface="Calibri" panose="020F0502020204030204" charset="0"/>
              </a:rPr>
              <a:t>Quy </a:t>
            </a:r>
            <a:r>
              <a:rPr lang="en-US" sz="2400" i="1" dirty="0" err="1">
                <a:solidFill>
                  <a:srgbClr val="002060"/>
                </a:solidFill>
                <a:latin typeface="Apple Braille" pitchFamily="2" charset="0"/>
                <a:cs typeface="Calibri" panose="020F0502020204030204" charset="0"/>
              </a:rPr>
              <a:t>Nhơn</a:t>
            </a:r>
            <a:r>
              <a:rPr lang="en-US" sz="2400" i="1" dirty="0">
                <a:solidFill>
                  <a:srgbClr val="002060"/>
                </a:solidFill>
                <a:latin typeface="Apple Braille" pitchFamily="2" charset="0"/>
                <a:cs typeface="Calibri" panose="020F0502020204030204" charset="0"/>
              </a:rPr>
              <a:t>, </a:t>
            </a:r>
            <a:r>
              <a:rPr lang="en-US" sz="2400" i="1" dirty="0" err="1">
                <a:solidFill>
                  <a:srgbClr val="002060"/>
                </a:solidFill>
                <a:latin typeface="Apple Braille" pitchFamily="2" charset="0"/>
                <a:cs typeface="Calibri" panose="020F0502020204030204" charset="0"/>
              </a:rPr>
              <a:t>ngày</a:t>
            </a:r>
            <a:r>
              <a:rPr lang="en-US" sz="2400" i="1" dirty="0">
                <a:solidFill>
                  <a:srgbClr val="002060"/>
                </a:solidFill>
                <a:latin typeface="Apple Braille" pitchFamily="2" charset="0"/>
                <a:cs typeface="Calibri" panose="020F0502020204030204" charset="0"/>
              </a:rPr>
              <a:t> 07 </a:t>
            </a:r>
            <a:r>
              <a:rPr lang="en-US" sz="2400" i="1" dirty="0" err="1">
                <a:solidFill>
                  <a:srgbClr val="002060"/>
                </a:solidFill>
                <a:latin typeface="Apple Braille" pitchFamily="2" charset="0"/>
                <a:cs typeface="Calibri" panose="020F0502020204030204" charset="0"/>
              </a:rPr>
              <a:t>tháng</a:t>
            </a:r>
            <a:r>
              <a:rPr lang="en-US" sz="2400" i="1" dirty="0">
                <a:solidFill>
                  <a:srgbClr val="002060"/>
                </a:solidFill>
                <a:latin typeface="Apple Braille" pitchFamily="2" charset="0"/>
                <a:cs typeface="Calibri" panose="020F0502020204030204" charset="0"/>
              </a:rPr>
              <a:t> 06 </a:t>
            </a:r>
            <a:r>
              <a:rPr lang="en-US" sz="2400" i="1" dirty="0" err="1">
                <a:solidFill>
                  <a:srgbClr val="002060"/>
                </a:solidFill>
                <a:latin typeface="Apple Braille" pitchFamily="2" charset="0"/>
                <a:cs typeface="Calibri" panose="020F0502020204030204" charset="0"/>
              </a:rPr>
              <a:t>năm</a:t>
            </a:r>
            <a:r>
              <a:rPr lang="en-US" sz="2400" i="1" dirty="0">
                <a:solidFill>
                  <a:srgbClr val="002060"/>
                </a:solidFill>
                <a:latin typeface="Apple Braille" pitchFamily="2" charset="0"/>
                <a:cs typeface="Calibri" panose="020F0502020204030204" charset="0"/>
              </a:rPr>
              <a:t> 2024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Google Shape;160;p5"/>
          <p:cNvCxnSpPr/>
          <p:nvPr/>
        </p:nvCxnSpPr>
        <p:spPr>
          <a:xfrm flipV="1">
            <a:off x="1883380" y="1031849"/>
            <a:ext cx="9982200" cy="28575"/>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grpSp>
        <p:nvGrpSpPr>
          <p:cNvPr id="11" name="Group 10"/>
          <p:cNvGrpSpPr/>
          <p:nvPr/>
        </p:nvGrpSpPr>
        <p:grpSpPr>
          <a:xfrm>
            <a:off x="596779" y="88984"/>
            <a:ext cx="1421130" cy="1421130"/>
            <a:chOff x="4440" y="2235"/>
            <a:chExt cx="2238" cy="2238"/>
          </a:xfrm>
        </p:grpSpPr>
        <p:sp>
          <p:nvSpPr>
            <p:cNvPr id="37" name="Oval 36"/>
            <p:cNvSpPr/>
            <p:nvPr/>
          </p:nvSpPr>
          <p:spPr>
            <a:xfrm>
              <a:off x="4440" y="2235"/>
              <a:ext cx="2238" cy="2238"/>
            </a:xfrm>
            <a:prstGeom prst="ellipse">
              <a:avLst/>
            </a:prstGeom>
            <a:solidFill>
              <a:schemeClr val="bg1"/>
            </a:solidFill>
          </p:spPr>
          <p:style>
            <a:lnRef idx="0">
              <a:srgbClr val="FFFFFF"/>
            </a:lnRef>
            <a:fillRef idx="3">
              <a:schemeClr val="accent1"/>
            </a:fillRef>
            <a:effectRef idx="0">
              <a:srgbClr val="FFFFFF"/>
            </a:effectRef>
            <a:fontRef idx="minor">
              <a:schemeClr val="lt1"/>
            </a:fontRef>
          </p:style>
          <p:txBody>
            <a:bodyPr rtlCol="0" anchor="ctr"/>
            <a:lstStyle/>
            <a:p>
              <a:pPr algn="ctr"/>
              <a:endParaRPr lang="en-US" sz="2700"/>
            </a:p>
          </p:txBody>
        </p:sp>
        <p:sp>
          <p:nvSpPr>
            <p:cNvPr id="38" name="Oval 37"/>
            <p:cNvSpPr/>
            <p:nvPr/>
          </p:nvSpPr>
          <p:spPr>
            <a:xfrm>
              <a:off x="4680" y="2460"/>
              <a:ext cx="1793" cy="179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Times New Roman" panose="02020603050405020304" pitchFamily="18" charset="0"/>
                  <a:cs typeface="Times New Roman" panose="02020603050405020304" pitchFamily="18" charset="0"/>
                </a:rPr>
                <a:t>2</a:t>
              </a:r>
            </a:p>
          </p:txBody>
        </p:sp>
      </p:grpSp>
      <p:sp>
        <p:nvSpPr>
          <p:cNvPr id="17" name="Freeform 17"/>
          <p:cNvSpPr/>
          <p:nvPr/>
        </p:nvSpPr>
        <p:spPr>
          <a:xfrm rot="2984660">
            <a:off x="16682476" y="7938071"/>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grpSp>
        <p:nvGrpSpPr>
          <p:cNvPr id="14" name="Group 14"/>
          <p:cNvGrpSpPr/>
          <p:nvPr/>
        </p:nvGrpSpPr>
        <p:grpSpPr>
          <a:xfrm>
            <a:off x="-1424722" y="8925072"/>
            <a:ext cx="2545888" cy="25458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txBody>
            <a:bodyPr/>
            <a:lstStyle/>
            <a:p>
              <a:endParaRPr lang="en-VN"/>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27" name="Google Shape;169;p5"/>
          <p:cNvSpPr txBox="1"/>
          <p:nvPr/>
        </p:nvSpPr>
        <p:spPr>
          <a:xfrm>
            <a:off x="1318456" y="1778594"/>
            <a:ext cx="6453944" cy="77727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b="1" i="0" u="none" strike="noStrike" dirty="0">
                <a:solidFill>
                  <a:srgbClr val="002060"/>
                </a:solidFill>
                <a:effectLst/>
                <a:latin typeface="Apple Braille" pitchFamily="2" charset="0"/>
              </a:rPr>
              <a:t>CÁC HOẠT ĐỘNG TRONG QUẢN LÝ CHUỖI CUNG ỨNG</a:t>
            </a:r>
            <a:endParaRPr lang="en-US" sz="3600" b="1" dirty="0">
              <a:solidFill>
                <a:srgbClr val="0D0F68"/>
              </a:solidFill>
              <a:latin typeface="Arial" panose="020B0604020202020204"/>
              <a:ea typeface="Arial" panose="020B0604020202020204"/>
              <a:cs typeface="Arial" panose="020B0604020202020204"/>
              <a:sym typeface="Arial" panose="020B0604020202020204"/>
            </a:endParaRPr>
          </a:p>
        </p:txBody>
      </p:sp>
      <p:sp>
        <p:nvSpPr>
          <p:cNvPr id="28" name="Google Shape;170;p5"/>
          <p:cNvSpPr/>
          <p:nvPr/>
        </p:nvSpPr>
        <p:spPr>
          <a:xfrm>
            <a:off x="-1249375" y="1829833"/>
            <a:ext cx="2195195" cy="824230"/>
          </a:xfrm>
          <a:prstGeom prst="flowChartTerminator">
            <a:avLst/>
          </a:prstGeom>
          <a:solidFill>
            <a:srgbClr val="00B0F0"/>
          </a:solidFill>
          <a:ln w="9525" cap="flat" cmpd="sng">
            <a:solidFill>
              <a:srgbClr val="45A9C4"/>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4000" b="1" dirty="0">
              <a:solidFill>
                <a:schemeClr val="lt1"/>
              </a:solidFill>
              <a:latin typeface="Nirmala UI" panose="020B0502040204020203" charset="0"/>
              <a:ea typeface="Calibri" panose="020F0502020204030204"/>
              <a:cs typeface="Nirmala UI" panose="020B0502040204020203" charset="0"/>
              <a:sym typeface="Calibri" panose="020F0502020204030204"/>
            </a:endParaRPr>
          </a:p>
        </p:txBody>
      </p:sp>
      <p:sp>
        <p:nvSpPr>
          <p:cNvPr id="2" name="Text Box 1"/>
          <p:cNvSpPr txBox="1"/>
          <p:nvPr/>
        </p:nvSpPr>
        <p:spPr>
          <a:xfrm>
            <a:off x="-299720" y="-2419350"/>
            <a:ext cx="6096000" cy="368300"/>
          </a:xfrm>
          <a:prstGeom prst="rect">
            <a:avLst/>
          </a:prstGeom>
          <a:noFill/>
        </p:spPr>
        <p:txBody>
          <a:bodyPr wrap="square" rtlCol="0">
            <a:spAutoFit/>
          </a:bodyPr>
          <a:lstStyle/>
          <a:p>
            <a:endParaRPr lang="en-US"/>
          </a:p>
        </p:txBody>
      </p:sp>
      <p:sp>
        <p:nvSpPr>
          <p:cNvPr id="4" name="Google Shape;122;p3">
            <a:extLst>
              <a:ext uri="{FF2B5EF4-FFF2-40B4-BE49-F238E27FC236}">
                <a16:creationId xmlns:a16="http://schemas.microsoft.com/office/drawing/2014/main" id="{E3DFC5E6-DC05-2FC8-66BF-8C72E0DB880B}"/>
              </a:ext>
            </a:extLst>
          </p:cNvPr>
          <p:cNvSpPr txBox="1"/>
          <p:nvPr/>
        </p:nvSpPr>
        <p:spPr>
          <a:xfrm>
            <a:off x="2110741" y="137094"/>
            <a:ext cx="15580480" cy="923330"/>
          </a:xfrm>
          <a:prstGeom prst="rect">
            <a:avLst/>
          </a:prstGeom>
          <a:noFill/>
          <a:ln>
            <a:noFill/>
          </a:ln>
        </p:spPr>
        <p:txBody>
          <a:bodyPr spcFirstLastPara="1" wrap="square" lIns="0" tIns="0" rIns="0" bIns="0" anchor="t" anchorCtr="0">
            <a:spAutoFit/>
          </a:bodyPr>
          <a:lstStyle/>
          <a:p>
            <a:pPr>
              <a:lnSpc>
                <a:spcPct val="150000"/>
              </a:lnSpc>
            </a:pPr>
            <a:r>
              <a:rPr lang="en-VN" sz="4000" b="1" dirty="0">
                <a:solidFill>
                  <a:srgbClr val="002060"/>
                </a:solidFill>
                <a:latin typeface="Apple Braille" pitchFamily="2" charset="0"/>
              </a:rPr>
              <a:t>TỔNG QUAN VỀ QUẢN LÝ CHUỖI CUNG ỨNG</a:t>
            </a:r>
          </a:p>
        </p:txBody>
      </p:sp>
      <p:pic>
        <p:nvPicPr>
          <p:cNvPr id="6" name="Picture 5" descr="A logo with a globe and text&#10;&#10;Description automatically generated">
            <a:extLst>
              <a:ext uri="{FF2B5EF4-FFF2-40B4-BE49-F238E27FC236}">
                <a16:creationId xmlns:a16="http://schemas.microsoft.com/office/drawing/2014/main" id="{E721A21B-A54A-F4F9-0E8E-4AB9167D8962}"/>
              </a:ext>
            </a:extLst>
          </p:cNvPr>
          <p:cNvPicPr>
            <a:picLocks noChangeAspect="1"/>
          </p:cNvPicPr>
          <p:nvPr/>
        </p:nvPicPr>
        <p:blipFill>
          <a:blip r:embed="rId5"/>
          <a:stretch>
            <a:fillRect/>
          </a:stretch>
        </p:blipFill>
        <p:spPr>
          <a:xfrm>
            <a:off x="16821381" y="160482"/>
            <a:ext cx="1237788" cy="1237788"/>
          </a:xfrm>
          <a:prstGeom prst="rect">
            <a:avLst/>
          </a:prstGeom>
        </p:spPr>
      </p:pic>
      <p:pic>
        <p:nvPicPr>
          <p:cNvPr id="7" name="Picture 2" descr="SCM doanh nghiệp - CheckVN">
            <a:extLst>
              <a:ext uri="{FF2B5EF4-FFF2-40B4-BE49-F238E27FC236}">
                <a16:creationId xmlns:a16="http://schemas.microsoft.com/office/drawing/2014/main" id="{FC33A33D-1540-4384-2A75-BA227378DBA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73380" y="3573678"/>
            <a:ext cx="6699020" cy="462232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69;p5">
            <a:extLst>
              <a:ext uri="{FF2B5EF4-FFF2-40B4-BE49-F238E27FC236}">
                <a16:creationId xmlns:a16="http://schemas.microsoft.com/office/drawing/2014/main" id="{E37A193F-E412-735D-2143-2E1DDC96F78D}"/>
              </a:ext>
            </a:extLst>
          </p:cNvPr>
          <p:cNvSpPr txBox="1"/>
          <p:nvPr/>
        </p:nvSpPr>
        <p:spPr>
          <a:xfrm>
            <a:off x="9548055" y="1778593"/>
            <a:ext cx="6453944" cy="77727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b="1" i="0" u="none" strike="noStrike" dirty="0">
                <a:solidFill>
                  <a:srgbClr val="002060"/>
                </a:solidFill>
                <a:effectLst/>
                <a:latin typeface="Apple Braille" pitchFamily="2" charset="0"/>
              </a:rPr>
              <a:t>VAI TRÒ CỦA</a:t>
            </a:r>
          </a:p>
          <a:p>
            <a:pPr marL="0" marR="0" lvl="0" indent="0" algn="l" rtl="0">
              <a:spcBef>
                <a:spcPts val="0"/>
              </a:spcBef>
              <a:spcAft>
                <a:spcPts val="0"/>
              </a:spcAft>
              <a:buNone/>
            </a:pPr>
            <a:r>
              <a:rPr lang="en-US" sz="3600" b="1" dirty="0">
                <a:solidFill>
                  <a:srgbClr val="002060"/>
                </a:solidFill>
                <a:latin typeface="Apple Braille" pitchFamily="2" charset="0"/>
                <a:ea typeface="Arial" panose="020B0604020202020204"/>
                <a:cs typeface="Arial" panose="020B0604020202020204"/>
                <a:sym typeface="Arial" panose="020B0604020202020204"/>
              </a:rPr>
              <a:t>QUẢN LÝ CHUỖI CUNG ỨNG</a:t>
            </a:r>
            <a:endParaRPr lang="en-US" sz="3600" b="1" dirty="0">
              <a:solidFill>
                <a:srgbClr val="0D0F68"/>
              </a:solidFill>
              <a:latin typeface="Arial" panose="020B0604020202020204"/>
              <a:ea typeface="Arial" panose="020B0604020202020204"/>
              <a:cs typeface="Arial" panose="020B0604020202020204"/>
              <a:sym typeface="Arial" panose="020B0604020202020204"/>
            </a:endParaRPr>
          </a:p>
        </p:txBody>
      </p:sp>
      <p:sp>
        <p:nvSpPr>
          <p:cNvPr id="10" name="TextBox 9">
            <a:extLst>
              <a:ext uri="{FF2B5EF4-FFF2-40B4-BE49-F238E27FC236}">
                <a16:creationId xmlns:a16="http://schemas.microsoft.com/office/drawing/2014/main" id="{1A9427A6-FFAE-80CD-D15F-C39F5348DF70}"/>
              </a:ext>
            </a:extLst>
          </p:cNvPr>
          <p:cNvSpPr txBox="1"/>
          <p:nvPr/>
        </p:nvSpPr>
        <p:spPr>
          <a:xfrm>
            <a:off x="9414548" y="3540084"/>
            <a:ext cx="7800072" cy="4354975"/>
          </a:xfrm>
          <a:prstGeom prst="rect">
            <a:avLst/>
          </a:prstGeom>
          <a:noFill/>
        </p:spPr>
        <p:txBody>
          <a:bodyPr wrap="square">
            <a:spAutoFit/>
          </a:bodyPr>
          <a:lstStyle/>
          <a:p>
            <a:pPr marL="285750" indent="-285750" algn="just">
              <a:lnSpc>
                <a:spcPct val="130000"/>
              </a:lnSpc>
              <a:buFont typeface="Arial" panose="020B0604020202020204" pitchFamily="34" charset="0"/>
              <a:buChar char="•"/>
            </a:pPr>
            <a:r>
              <a:rPr lang="en-VN" sz="2700" b="1" dirty="0">
                <a:solidFill>
                  <a:srgbClr val="002060"/>
                </a:solidFill>
                <a:latin typeface="Apple Braille" pitchFamily="2" charset="0"/>
              </a:rPr>
              <a:t>Tối ưu hoá hiệu quả hoạt động: </a:t>
            </a:r>
            <a:r>
              <a:rPr lang="en-VN" sz="2700" dirty="0">
                <a:solidFill>
                  <a:srgbClr val="002060"/>
                </a:solidFill>
                <a:latin typeface="Apple Braille" pitchFamily="2" charset="0"/>
              </a:rPr>
              <a:t>Giảm thiểu lãng phí, tăng năng suất, nâng cao khả năng đáp ứng nhu cầu khách hàng.</a:t>
            </a:r>
          </a:p>
          <a:p>
            <a:pPr marL="285750" indent="-285750" algn="just">
              <a:lnSpc>
                <a:spcPct val="130000"/>
              </a:lnSpc>
              <a:buFont typeface="Arial" panose="020B0604020202020204" pitchFamily="34" charset="0"/>
              <a:buChar char="•"/>
            </a:pPr>
            <a:r>
              <a:rPr lang="en-VN" sz="2700" b="1" dirty="0">
                <a:solidFill>
                  <a:srgbClr val="002060"/>
                </a:solidFill>
                <a:latin typeface="Apple Braille" pitchFamily="2" charset="0"/>
              </a:rPr>
              <a:t>Giảm thiểu chi phí: </a:t>
            </a:r>
            <a:r>
              <a:rPr lang="en-VN" sz="2700" dirty="0">
                <a:solidFill>
                  <a:srgbClr val="002060"/>
                </a:solidFill>
                <a:latin typeface="Apple Braille" pitchFamily="2" charset="0"/>
              </a:rPr>
              <a:t>Kiểm soát chi phí nguyên vật liệu, sản xuất, vận chuyển, kho bãi,…</a:t>
            </a:r>
          </a:p>
          <a:p>
            <a:pPr marL="285750" indent="-285750" algn="just">
              <a:lnSpc>
                <a:spcPct val="130000"/>
              </a:lnSpc>
              <a:buFont typeface="Arial" panose="020B0604020202020204" pitchFamily="34" charset="0"/>
              <a:buChar char="•"/>
            </a:pPr>
            <a:r>
              <a:rPr lang="en-VN" sz="2700" b="1" dirty="0">
                <a:solidFill>
                  <a:srgbClr val="002060"/>
                </a:solidFill>
                <a:latin typeface="Apple Braille" pitchFamily="2" charset="0"/>
              </a:rPr>
              <a:t>Nâng cao sự hài lòng của khách hàng: </a:t>
            </a:r>
            <a:r>
              <a:rPr lang="en-VN" sz="2700" dirty="0">
                <a:solidFill>
                  <a:srgbClr val="002060"/>
                </a:solidFill>
                <a:latin typeface="Apple Braille" pitchFamily="2" charset="0"/>
              </a:rPr>
              <a:t>Đảm bảo giao hàng đúng hẹn, chất lượng sản phẩm tốt, dịch vụ khách hàng hiệu quả.</a:t>
            </a:r>
          </a:p>
        </p:txBody>
      </p:sp>
      <p:sp>
        <p:nvSpPr>
          <p:cNvPr id="5" name="Google Shape;170;p5">
            <a:extLst>
              <a:ext uri="{FF2B5EF4-FFF2-40B4-BE49-F238E27FC236}">
                <a16:creationId xmlns:a16="http://schemas.microsoft.com/office/drawing/2014/main" id="{D192FE20-84D2-C37E-4377-DDF153DF3537}"/>
              </a:ext>
            </a:extLst>
          </p:cNvPr>
          <p:cNvSpPr/>
          <p:nvPr/>
        </p:nvSpPr>
        <p:spPr>
          <a:xfrm>
            <a:off x="17244437" y="1731642"/>
            <a:ext cx="2195195" cy="824230"/>
          </a:xfrm>
          <a:prstGeom prst="flowChartTerminator">
            <a:avLst/>
          </a:prstGeom>
          <a:solidFill>
            <a:srgbClr val="00B0F0"/>
          </a:solidFill>
          <a:ln w="9525" cap="flat" cmpd="sng">
            <a:solidFill>
              <a:srgbClr val="45A9C4"/>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4000" b="1" dirty="0">
              <a:solidFill>
                <a:schemeClr val="lt1"/>
              </a:solidFill>
              <a:latin typeface="Nirmala UI" panose="020B0502040204020203" charset="0"/>
              <a:ea typeface="Calibri" panose="020F0502020204030204"/>
              <a:cs typeface="Nirmala UI" panose="020B0502040204020203" charset="0"/>
              <a:sym typeface="Calibri" panose="020F0502020204030204"/>
            </a:endParaRPr>
          </a:p>
        </p:txBody>
      </p:sp>
    </p:spTree>
    <p:extLst>
      <p:ext uri="{BB962C8B-B14F-4D97-AF65-F5344CB8AC3E}">
        <p14:creationId xmlns:p14="http://schemas.microsoft.com/office/powerpoint/2010/main" val="2646582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Google Shape;160;p5"/>
          <p:cNvCxnSpPr/>
          <p:nvPr/>
        </p:nvCxnSpPr>
        <p:spPr>
          <a:xfrm flipV="1">
            <a:off x="1883380" y="1031849"/>
            <a:ext cx="9982200" cy="28575"/>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2" name="Text Box 1"/>
          <p:cNvSpPr txBox="1"/>
          <p:nvPr/>
        </p:nvSpPr>
        <p:spPr>
          <a:xfrm>
            <a:off x="-299720" y="-2419350"/>
            <a:ext cx="6096000" cy="368300"/>
          </a:xfrm>
          <a:prstGeom prst="rect">
            <a:avLst/>
          </a:prstGeom>
          <a:noFill/>
        </p:spPr>
        <p:txBody>
          <a:bodyPr wrap="square" rtlCol="0">
            <a:spAutoFit/>
          </a:bodyPr>
          <a:lstStyle/>
          <a:p>
            <a:endParaRPr lang="en-US"/>
          </a:p>
        </p:txBody>
      </p:sp>
      <p:sp>
        <p:nvSpPr>
          <p:cNvPr id="4" name="Google Shape;122;p3">
            <a:extLst>
              <a:ext uri="{FF2B5EF4-FFF2-40B4-BE49-F238E27FC236}">
                <a16:creationId xmlns:a16="http://schemas.microsoft.com/office/drawing/2014/main" id="{E3DFC5E6-DC05-2FC8-66BF-8C72E0DB880B}"/>
              </a:ext>
            </a:extLst>
          </p:cNvPr>
          <p:cNvSpPr txBox="1"/>
          <p:nvPr/>
        </p:nvSpPr>
        <p:spPr>
          <a:xfrm>
            <a:off x="2110741" y="137094"/>
            <a:ext cx="15580480" cy="923330"/>
          </a:xfrm>
          <a:prstGeom prst="rect">
            <a:avLst/>
          </a:prstGeom>
          <a:noFill/>
          <a:ln>
            <a:noFill/>
          </a:ln>
        </p:spPr>
        <p:txBody>
          <a:bodyPr spcFirstLastPara="1" wrap="square" lIns="0" tIns="0" rIns="0" bIns="0" anchor="t" anchorCtr="0">
            <a:spAutoFit/>
          </a:bodyPr>
          <a:lstStyle/>
          <a:p>
            <a:pPr>
              <a:lnSpc>
                <a:spcPct val="150000"/>
              </a:lnSpc>
            </a:pPr>
            <a:r>
              <a:rPr lang="en-VN" sz="4000" b="1" dirty="0">
                <a:solidFill>
                  <a:srgbClr val="002060"/>
                </a:solidFill>
                <a:latin typeface="Apple Braille" pitchFamily="2" charset="0"/>
              </a:rPr>
              <a:t>ỨNG DỤNG CỦA BI TRONG QUẢN LÝ CHUỖI CUNG ỨNG</a:t>
            </a:r>
          </a:p>
        </p:txBody>
      </p:sp>
      <p:pic>
        <p:nvPicPr>
          <p:cNvPr id="7" name="Picture 6" descr="A diagram with colorful circles and text&#10;&#10;Description automatically generated with medium confidence">
            <a:extLst>
              <a:ext uri="{FF2B5EF4-FFF2-40B4-BE49-F238E27FC236}">
                <a16:creationId xmlns:a16="http://schemas.microsoft.com/office/drawing/2014/main" id="{FB84C9CE-E7AF-D573-8C83-4460ECB7FF0F}"/>
              </a:ext>
            </a:extLst>
          </p:cNvPr>
          <p:cNvPicPr>
            <a:picLocks noChangeAspect="1"/>
          </p:cNvPicPr>
          <p:nvPr/>
        </p:nvPicPr>
        <p:blipFill rotWithShape="1">
          <a:blip r:embed="rId3"/>
          <a:srcRect l="1643" t="3547" b="1746"/>
          <a:stretch/>
        </p:blipFill>
        <p:spPr>
          <a:xfrm>
            <a:off x="596779" y="1179763"/>
            <a:ext cx="16624421" cy="9004254"/>
          </a:xfrm>
          <a:prstGeom prst="rect">
            <a:avLst/>
          </a:prstGeom>
        </p:spPr>
      </p:pic>
      <p:grpSp>
        <p:nvGrpSpPr>
          <p:cNvPr id="11" name="Group 10"/>
          <p:cNvGrpSpPr/>
          <p:nvPr/>
        </p:nvGrpSpPr>
        <p:grpSpPr>
          <a:xfrm>
            <a:off x="596779" y="88984"/>
            <a:ext cx="1421130" cy="1421130"/>
            <a:chOff x="4440" y="2235"/>
            <a:chExt cx="2238" cy="2238"/>
          </a:xfrm>
        </p:grpSpPr>
        <p:sp>
          <p:nvSpPr>
            <p:cNvPr id="37" name="Oval 36"/>
            <p:cNvSpPr/>
            <p:nvPr/>
          </p:nvSpPr>
          <p:spPr>
            <a:xfrm>
              <a:off x="4440" y="2235"/>
              <a:ext cx="2238" cy="2238"/>
            </a:xfrm>
            <a:prstGeom prst="ellipse">
              <a:avLst/>
            </a:prstGeom>
            <a:solidFill>
              <a:schemeClr val="bg1"/>
            </a:solidFill>
          </p:spPr>
          <p:style>
            <a:lnRef idx="0">
              <a:srgbClr val="FFFFFF"/>
            </a:lnRef>
            <a:fillRef idx="3">
              <a:schemeClr val="accent1"/>
            </a:fillRef>
            <a:effectRef idx="0">
              <a:srgbClr val="FFFFFF"/>
            </a:effectRef>
            <a:fontRef idx="minor">
              <a:schemeClr val="lt1"/>
            </a:fontRef>
          </p:style>
          <p:txBody>
            <a:bodyPr rtlCol="0" anchor="ctr"/>
            <a:lstStyle/>
            <a:p>
              <a:pPr algn="ctr"/>
              <a:endParaRPr lang="en-US" sz="2700"/>
            </a:p>
          </p:txBody>
        </p:sp>
        <p:sp>
          <p:nvSpPr>
            <p:cNvPr id="38" name="Oval 37"/>
            <p:cNvSpPr/>
            <p:nvPr/>
          </p:nvSpPr>
          <p:spPr>
            <a:xfrm>
              <a:off x="4680" y="2460"/>
              <a:ext cx="1793" cy="179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Times New Roman" panose="02020603050405020304" pitchFamily="18" charset="0"/>
                  <a:cs typeface="Times New Roman" panose="02020603050405020304" pitchFamily="18" charset="0"/>
                </a:rPr>
                <a:t>3</a:t>
              </a:r>
            </a:p>
          </p:txBody>
        </p:sp>
      </p:grpSp>
      <p:grpSp>
        <p:nvGrpSpPr>
          <p:cNvPr id="14" name="Group 14"/>
          <p:cNvGrpSpPr/>
          <p:nvPr/>
        </p:nvGrpSpPr>
        <p:grpSpPr>
          <a:xfrm>
            <a:off x="-1272944" y="9050259"/>
            <a:ext cx="2545888" cy="25458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txBody>
            <a:bodyPr/>
            <a:lstStyle/>
            <a:p>
              <a:endParaRPr lang="en-VN"/>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17" name="Freeform 17"/>
          <p:cNvSpPr/>
          <p:nvPr/>
        </p:nvSpPr>
        <p:spPr>
          <a:xfrm rot="2984660">
            <a:off x="16987277" y="33407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VN"/>
          </a:p>
        </p:txBody>
      </p:sp>
      <p:pic>
        <p:nvPicPr>
          <p:cNvPr id="6" name="Picture 5" descr="A logo with a globe and text&#10;&#10;Description automatically generated">
            <a:extLst>
              <a:ext uri="{FF2B5EF4-FFF2-40B4-BE49-F238E27FC236}">
                <a16:creationId xmlns:a16="http://schemas.microsoft.com/office/drawing/2014/main" id="{E721A21B-A54A-F4F9-0E8E-4AB9167D8962}"/>
              </a:ext>
            </a:extLst>
          </p:cNvPr>
          <p:cNvPicPr>
            <a:picLocks noChangeAspect="1"/>
          </p:cNvPicPr>
          <p:nvPr/>
        </p:nvPicPr>
        <p:blipFill>
          <a:blip r:embed="rId6"/>
          <a:stretch>
            <a:fillRect/>
          </a:stretch>
        </p:blipFill>
        <p:spPr>
          <a:xfrm>
            <a:off x="16821381" y="160482"/>
            <a:ext cx="1237788" cy="1237788"/>
          </a:xfrm>
          <a:prstGeom prst="rect">
            <a:avLst/>
          </a:prstGeom>
        </p:spPr>
      </p:pic>
    </p:spTree>
    <p:extLst>
      <p:ext uri="{BB962C8B-B14F-4D97-AF65-F5344CB8AC3E}">
        <p14:creationId xmlns:p14="http://schemas.microsoft.com/office/powerpoint/2010/main" val="2807657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3"/>
          <p:cNvSpPr txBox="1"/>
          <p:nvPr/>
        </p:nvSpPr>
        <p:spPr>
          <a:xfrm>
            <a:off x="2341903" y="5760813"/>
            <a:ext cx="9652170" cy="2070735"/>
          </a:xfrm>
          <a:prstGeom prst="rect">
            <a:avLst/>
          </a:prstGeom>
        </p:spPr>
        <p:txBody>
          <a:bodyPr lIns="0" tIns="0" rIns="0" bIns="0" rtlCol="0" anchor="t">
            <a:noAutofit/>
          </a:bodyPr>
          <a:lstStyle/>
          <a:p>
            <a:pPr>
              <a:lnSpc>
                <a:spcPct val="150000"/>
              </a:lnSpc>
            </a:pPr>
            <a:r>
              <a:rPr lang="en-VN" sz="3800" b="1" dirty="0">
                <a:solidFill>
                  <a:srgbClr val="56AAF0"/>
                </a:solidFill>
                <a:latin typeface="Apple Braille" pitchFamily="2" charset="0"/>
              </a:rPr>
              <a:t>XÂY DỰNG MÔ HÌNH KHO DỮ LIỆU &amp; PHÂN TÍCH XÂY DỰNG CÁC DASHBOARD</a:t>
            </a:r>
          </a:p>
        </p:txBody>
      </p:sp>
      <p:sp>
        <p:nvSpPr>
          <p:cNvPr id="2" name="Freeform 2"/>
          <p:cNvSpPr/>
          <p:nvPr/>
        </p:nvSpPr>
        <p:spPr>
          <a:xfrm rot="5400000">
            <a:off x="-2744617" y="2478033"/>
            <a:ext cx="10522735" cy="5490954"/>
          </a:xfrm>
          <a:custGeom>
            <a:avLst/>
            <a:gdLst/>
            <a:ahLst/>
            <a:cxnLst/>
            <a:rect l="l" t="t" r="r" b="b"/>
            <a:pathLst>
              <a:path w="10522735" h="5490954">
                <a:moveTo>
                  <a:pt x="0" y="0"/>
                </a:moveTo>
                <a:lnTo>
                  <a:pt x="10522734" y="0"/>
                </a:lnTo>
                <a:lnTo>
                  <a:pt x="10522734" y="5490954"/>
                </a:lnTo>
                <a:lnTo>
                  <a:pt x="0" y="54909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grpSp>
        <p:nvGrpSpPr>
          <p:cNvPr id="3" name="Group 3"/>
          <p:cNvGrpSpPr/>
          <p:nvPr/>
        </p:nvGrpSpPr>
        <p:grpSpPr>
          <a:xfrm>
            <a:off x="7065141" y="8217105"/>
            <a:ext cx="7009358" cy="1398154"/>
            <a:chOff x="0" y="0"/>
            <a:chExt cx="9345810" cy="1864205"/>
          </a:xfrm>
        </p:grpSpPr>
        <p:grpSp>
          <p:nvGrpSpPr>
            <p:cNvPr id="4" name="Group 4"/>
            <p:cNvGrpSpPr/>
            <p:nvPr/>
          </p:nvGrpSpPr>
          <p:grpSpPr>
            <a:xfrm>
              <a:off x="0" y="0"/>
              <a:ext cx="9345810" cy="1546271"/>
              <a:chOff x="0" y="0"/>
              <a:chExt cx="1250766" cy="206940"/>
            </a:xfrm>
          </p:grpSpPr>
          <p:sp>
            <p:nvSpPr>
              <p:cNvPr id="5" name="Freeform 5"/>
              <p:cNvSpPr/>
              <p:nvPr/>
            </p:nvSpPr>
            <p:spPr>
              <a:xfrm>
                <a:off x="18844" y="0"/>
                <a:ext cx="1213078" cy="206940"/>
              </a:xfrm>
              <a:custGeom>
                <a:avLst/>
                <a:gdLst/>
                <a:ahLst/>
                <a:cxnLst/>
                <a:rect l="l" t="t" r="r" b="b"/>
                <a:pathLst>
                  <a:path w="1213078" h="206940">
                    <a:moveTo>
                      <a:pt x="218760" y="0"/>
                    </a:moveTo>
                    <a:lnTo>
                      <a:pt x="1197518" y="0"/>
                    </a:lnTo>
                    <a:cubicBezTo>
                      <a:pt x="1203332" y="0"/>
                      <a:pt x="1208579" y="3488"/>
                      <a:pt x="1210829" y="8850"/>
                    </a:cubicBezTo>
                    <a:cubicBezTo>
                      <a:pt x="1213078" y="14212"/>
                      <a:pt x="1211891" y="20399"/>
                      <a:pt x="1207817" y="24548"/>
                    </a:cubicBezTo>
                    <a:lnTo>
                      <a:pt x="1052827" y="182392"/>
                    </a:lnTo>
                    <a:cubicBezTo>
                      <a:pt x="1037408" y="198094"/>
                      <a:pt x="1016325" y="206940"/>
                      <a:pt x="994318" y="206940"/>
                    </a:cubicBezTo>
                    <a:lnTo>
                      <a:pt x="15560" y="206940"/>
                    </a:lnTo>
                    <a:cubicBezTo>
                      <a:pt x="9746" y="206940"/>
                      <a:pt x="4499" y="203452"/>
                      <a:pt x="2249" y="198090"/>
                    </a:cubicBezTo>
                    <a:cubicBezTo>
                      <a:pt x="0" y="192728"/>
                      <a:pt x="1187" y="186541"/>
                      <a:pt x="5261" y="182392"/>
                    </a:cubicBezTo>
                    <a:lnTo>
                      <a:pt x="160251" y="24548"/>
                    </a:lnTo>
                    <a:cubicBezTo>
                      <a:pt x="175670" y="8846"/>
                      <a:pt x="196753" y="0"/>
                      <a:pt x="218760" y="0"/>
                    </a:cubicBezTo>
                    <a:close/>
                  </a:path>
                </a:pathLst>
              </a:custGeom>
              <a:solidFill>
                <a:srgbClr val="3275C5"/>
              </a:solidFill>
            </p:spPr>
            <p:txBody>
              <a:bodyPr/>
              <a:lstStyle/>
              <a:p>
                <a:endParaRPr lang="en-VN"/>
              </a:p>
            </p:txBody>
          </p:sp>
          <p:sp>
            <p:nvSpPr>
              <p:cNvPr id="6" name="TextBox 6"/>
              <p:cNvSpPr txBox="1"/>
              <p:nvPr/>
            </p:nvSpPr>
            <p:spPr>
              <a:xfrm>
                <a:off x="101600" y="19050"/>
                <a:ext cx="1047566" cy="187890"/>
              </a:xfrm>
              <a:prstGeom prst="rect">
                <a:avLst/>
              </a:prstGeom>
            </p:spPr>
            <p:txBody>
              <a:bodyPr lIns="50800" tIns="50800" rIns="50800" bIns="50800" rtlCol="0" anchor="ctr"/>
              <a:lstStyle/>
              <a:p>
                <a:pPr algn="ctr">
                  <a:lnSpc>
                    <a:spcPts val="1995"/>
                  </a:lnSpc>
                </a:pPr>
                <a:endParaRPr/>
              </a:p>
            </p:txBody>
          </p:sp>
        </p:grpSp>
        <p:grpSp>
          <p:nvGrpSpPr>
            <p:cNvPr id="7" name="Group 7"/>
            <p:cNvGrpSpPr/>
            <p:nvPr/>
          </p:nvGrpSpPr>
          <p:grpSpPr>
            <a:xfrm>
              <a:off x="4451974" y="1170495"/>
              <a:ext cx="4192850" cy="693710"/>
              <a:chOff x="0" y="0"/>
              <a:chExt cx="1250766" cy="206940"/>
            </a:xfrm>
          </p:grpSpPr>
          <p:sp>
            <p:nvSpPr>
              <p:cNvPr id="8" name="Freeform 8"/>
              <p:cNvSpPr/>
              <p:nvPr/>
            </p:nvSpPr>
            <p:spPr>
              <a:xfrm>
                <a:off x="22107" y="0"/>
                <a:ext cx="1206553" cy="206940"/>
              </a:xfrm>
              <a:custGeom>
                <a:avLst/>
                <a:gdLst/>
                <a:ahLst/>
                <a:cxnLst/>
                <a:rect l="l" t="t" r="r" b="b"/>
                <a:pathLst>
                  <a:path w="1206553" h="206940">
                    <a:moveTo>
                      <a:pt x="221454" y="0"/>
                    </a:moveTo>
                    <a:lnTo>
                      <a:pt x="1188298" y="0"/>
                    </a:lnTo>
                    <a:cubicBezTo>
                      <a:pt x="1195119" y="0"/>
                      <a:pt x="1201274" y="4093"/>
                      <a:pt x="1203913" y="10382"/>
                    </a:cubicBezTo>
                    <a:cubicBezTo>
                      <a:pt x="1206552" y="16672"/>
                      <a:pt x="1205160" y="23932"/>
                      <a:pt x="1200381" y="28799"/>
                    </a:cubicBezTo>
                    <a:lnTo>
                      <a:pt x="1053737" y="178141"/>
                    </a:lnTo>
                    <a:cubicBezTo>
                      <a:pt x="1035649" y="196563"/>
                      <a:pt x="1010915" y="206940"/>
                      <a:pt x="985098" y="206940"/>
                    </a:cubicBezTo>
                    <a:lnTo>
                      <a:pt x="18254" y="206940"/>
                    </a:lnTo>
                    <a:cubicBezTo>
                      <a:pt x="11433" y="206940"/>
                      <a:pt x="5278" y="202848"/>
                      <a:pt x="2639" y="196558"/>
                    </a:cubicBezTo>
                    <a:cubicBezTo>
                      <a:pt x="0" y="190268"/>
                      <a:pt x="1392" y="183008"/>
                      <a:pt x="6171" y="178141"/>
                    </a:cubicBezTo>
                    <a:lnTo>
                      <a:pt x="152815" y="28799"/>
                    </a:lnTo>
                    <a:cubicBezTo>
                      <a:pt x="170903" y="10377"/>
                      <a:pt x="195637" y="0"/>
                      <a:pt x="221454" y="0"/>
                    </a:cubicBezTo>
                    <a:close/>
                  </a:path>
                </a:pathLst>
              </a:custGeom>
              <a:solidFill>
                <a:srgbClr val="64CAF4"/>
              </a:solidFill>
            </p:spPr>
            <p:txBody>
              <a:bodyPr/>
              <a:lstStyle/>
              <a:p>
                <a:endParaRPr lang="en-VN"/>
              </a:p>
            </p:txBody>
          </p:sp>
          <p:sp>
            <p:nvSpPr>
              <p:cNvPr id="9" name="TextBox 9"/>
              <p:cNvSpPr txBox="1"/>
              <p:nvPr/>
            </p:nvSpPr>
            <p:spPr>
              <a:xfrm>
                <a:off x="101600" y="19050"/>
                <a:ext cx="1047566" cy="187890"/>
              </a:xfrm>
              <a:prstGeom prst="rect">
                <a:avLst/>
              </a:prstGeom>
            </p:spPr>
            <p:txBody>
              <a:bodyPr lIns="50800" tIns="50800" rIns="50800" bIns="50800" rtlCol="0" anchor="ctr"/>
              <a:lstStyle/>
              <a:p>
                <a:pPr algn="ctr">
                  <a:lnSpc>
                    <a:spcPts val="1995"/>
                  </a:lnSpc>
                </a:pPr>
                <a:endParaRPr/>
              </a:p>
            </p:txBody>
          </p:sp>
        </p:grpSp>
      </p:grpSp>
      <p:sp>
        <p:nvSpPr>
          <p:cNvPr id="11" name="Freeform 11"/>
          <p:cNvSpPr/>
          <p:nvPr/>
        </p:nvSpPr>
        <p:spPr>
          <a:xfrm>
            <a:off x="13097070" y="8085411"/>
            <a:ext cx="816115" cy="752380"/>
          </a:xfrm>
          <a:custGeom>
            <a:avLst/>
            <a:gdLst/>
            <a:ahLst/>
            <a:cxnLst/>
            <a:rect l="l" t="t" r="r" b="b"/>
            <a:pathLst>
              <a:path w="816115" h="752380">
                <a:moveTo>
                  <a:pt x="0" y="0"/>
                </a:moveTo>
                <a:lnTo>
                  <a:pt x="816115" y="0"/>
                </a:lnTo>
                <a:lnTo>
                  <a:pt x="816115" y="752380"/>
                </a:lnTo>
                <a:lnTo>
                  <a:pt x="0" y="752380"/>
                </a:lnTo>
                <a:lnTo>
                  <a:pt x="0" y="0"/>
                </a:lnTo>
                <a:close/>
              </a:path>
            </a:pathLst>
          </a:custGeom>
          <a:blipFill>
            <a:blip r:embed="rId4"/>
            <a:stretch>
              <a:fillRect/>
            </a:stretch>
          </a:blipFill>
        </p:spPr>
        <p:txBody>
          <a:bodyPr/>
          <a:lstStyle/>
          <a:p>
            <a:endParaRPr lang="en-VN"/>
          </a:p>
        </p:txBody>
      </p:sp>
      <p:sp>
        <p:nvSpPr>
          <p:cNvPr id="12" name="TextBox 12"/>
          <p:cNvSpPr txBox="1"/>
          <p:nvPr/>
        </p:nvSpPr>
        <p:spPr>
          <a:xfrm>
            <a:off x="2259630" y="3996455"/>
            <a:ext cx="3553460" cy="1269899"/>
          </a:xfrm>
          <a:prstGeom prst="rect">
            <a:avLst/>
          </a:prstGeom>
        </p:spPr>
        <p:txBody>
          <a:bodyPr wrap="square" lIns="0" tIns="0" rIns="0" bIns="0" rtlCol="0" anchor="t">
            <a:spAutoFit/>
          </a:bodyPr>
          <a:lstStyle/>
          <a:p>
            <a:pPr algn="l">
              <a:lnSpc>
                <a:spcPts val="11200"/>
              </a:lnSpc>
            </a:pPr>
            <a:r>
              <a:rPr lang="en-US" sz="6600" dirty="0">
                <a:solidFill>
                  <a:srgbClr val="3275C5"/>
                </a:solidFill>
                <a:latin typeface="Apple Braille" pitchFamily="2" charset="0"/>
                <a:cs typeface="Arial" panose="020B0604020202020204" pitchFamily="34" charset="0"/>
              </a:rPr>
              <a:t>PHẦN 3</a:t>
            </a:r>
          </a:p>
        </p:txBody>
      </p:sp>
      <p:grpSp>
        <p:nvGrpSpPr>
          <p:cNvPr id="14" name="Group 14"/>
          <p:cNvGrpSpPr/>
          <p:nvPr/>
        </p:nvGrpSpPr>
        <p:grpSpPr>
          <a:xfrm>
            <a:off x="10896391" y="830289"/>
            <a:ext cx="6733218" cy="5830663"/>
            <a:chOff x="0" y="0"/>
            <a:chExt cx="4282440" cy="3708400"/>
          </a:xfrm>
        </p:grpSpPr>
        <p:sp>
          <p:nvSpPr>
            <p:cNvPr id="15" name="Freeform 1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72052" t="-10460" b="-10460"/>
              </a:stretch>
            </a:blipFill>
          </p:spPr>
          <p:txBody>
            <a:bodyPr/>
            <a:lstStyle/>
            <a:p>
              <a:endParaRPr lang="en-VN"/>
            </a:p>
          </p:txBody>
        </p:sp>
      </p:grpSp>
      <p:grpSp>
        <p:nvGrpSpPr>
          <p:cNvPr id="16" name="Group 16"/>
          <p:cNvGrpSpPr/>
          <p:nvPr/>
        </p:nvGrpSpPr>
        <p:grpSpPr>
          <a:xfrm>
            <a:off x="16292868" y="3892179"/>
            <a:ext cx="6406877" cy="5505910"/>
            <a:chOff x="0" y="0"/>
            <a:chExt cx="812800" cy="698500"/>
          </a:xfrm>
        </p:grpSpPr>
        <p:sp>
          <p:nvSpPr>
            <p:cNvPr id="17" name="Freeform 1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1B70E1">
                    <a:alpha val="40000"/>
                  </a:srgbClr>
                </a:gs>
                <a:gs pos="100000">
                  <a:srgbClr val="9CF4F8">
                    <a:alpha val="40000"/>
                  </a:srgbClr>
                </a:gs>
              </a:gsLst>
              <a:lin ang="0"/>
            </a:gradFill>
          </p:spPr>
          <p:txBody>
            <a:bodyPr/>
            <a:lstStyle/>
            <a:p>
              <a:endParaRPr lang="en-VN"/>
            </a:p>
          </p:txBody>
        </p:sp>
        <p:sp>
          <p:nvSpPr>
            <p:cNvPr id="18" name="TextBox 18"/>
            <p:cNvSpPr txBox="1"/>
            <p:nvPr/>
          </p:nvSpPr>
          <p:spPr>
            <a:xfrm>
              <a:off x="114300" y="-28575"/>
              <a:ext cx="584200" cy="727075"/>
            </a:xfrm>
            <a:prstGeom prst="rect">
              <a:avLst/>
            </a:prstGeom>
          </p:spPr>
          <p:txBody>
            <a:bodyPr lIns="50800" tIns="50800" rIns="50800" bIns="50800" rtlCol="0" anchor="ctr"/>
            <a:lstStyle/>
            <a:p>
              <a:pPr algn="ctr">
                <a:lnSpc>
                  <a:spcPts val="2660"/>
                </a:lnSpc>
                <a:spcBef>
                  <a:spcPct val="0"/>
                </a:spcBef>
              </a:pPr>
              <a:endParaRPr/>
            </a:p>
          </p:txBody>
        </p:sp>
      </p:grpSp>
      <p:grpSp>
        <p:nvGrpSpPr>
          <p:cNvPr id="19" name="Group 19"/>
          <p:cNvGrpSpPr/>
          <p:nvPr/>
        </p:nvGrpSpPr>
        <p:grpSpPr>
          <a:xfrm>
            <a:off x="16096153" y="-2327072"/>
            <a:ext cx="6733218" cy="5830663"/>
            <a:chOff x="0" y="0"/>
            <a:chExt cx="4282440" cy="3708400"/>
          </a:xfrm>
        </p:grpSpPr>
        <p:sp>
          <p:nvSpPr>
            <p:cNvPr id="20" name="Freeform 20"/>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25631" r="-4262"/>
              </a:stretch>
            </a:blipFill>
          </p:spPr>
          <p:txBody>
            <a:bodyPr/>
            <a:lstStyle/>
            <a:p>
              <a:endParaRPr lang="en-VN"/>
            </a:p>
          </p:txBody>
        </p:sp>
      </p:grpSp>
      <p:grpSp>
        <p:nvGrpSpPr>
          <p:cNvPr id="21" name="Group 21"/>
          <p:cNvGrpSpPr/>
          <p:nvPr/>
        </p:nvGrpSpPr>
        <p:grpSpPr>
          <a:xfrm>
            <a:off x="10896391" y="-5058406"/>
            <a:ext cx="6479547" cy="5568361"/>
            <a:chOff x="0" y="0"/>
            <a:chExt cx="812800" cy="698500"/>
          </a:xfrm>
        </p:grpSpPr>
        <p:sp>
          <p:nvSpPr>
            <p:cNvPr id="22" name="Freeform 2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1B70E1">
                    <a:alpha val="40000"/>
                  </a:srgbClr>
                </a:gs>
                <a:gs pos="100000">
                  <a:srgbClr val="9CF4F8">
                    <a:alpha val="40000"/>
                  </a:srgbClr>
                </a:gs>
              </a:gsLst>
              <a:lin ang="0"/>
            </a:gradFill>
          </p:spPr>
          <p:txBody>
            <a:bodyPr/>
            <a:lstStyle/>
            <a:p>
              <a:endParaRPr lang="en-VN"/>
            </a:p>
          </p:txBody>
        </p:sp>
        <p:sp>
          <p:nvSpPr>
            <p:cNvPr id="23" name="TextBox 23"/>
            <p:cNvSpPr txBox="1"/>
            <p:nvPr/>
          </p:nvSpPr>
          <p:spPr>
            <a:xfrm>
              <a:off x="114300" y="-28575"/>
              <a:ext cx="584200" cy="727075"/>
            </a:xfrm>
            <a:prstGeom prst="rect">
              <a:avLst/>
            </a:prstGeom>
          </p:spPr>
          <p:txBody>
            <a:bodyPr lIns="50800" tIns="50800" rIns="50800" bIns="50800" rtlCol="0" anchor="ctr"/>
            <a:lstStyle/>
            <a:p>
              <a:pPr algn="ctr">
                <a:lnSpc>
                  <a:spcPts val="2660"/>
                </a:lnSpc>
                <a:spcBef>
                  <a:spcPct val="0"/>
                </a:spcBef>
              </a:pPr>
              <a:endParaRPr/>
            </a:p>
          </p:txBody>
        </p:sp>
      </p:grpSp>
      <p:cxnSp>
        <p:nvCxnSpPr>
          <p:cNvPr id="27" name="Google Shape;117;p3"/>
          <p:cNvCxnSpPr/>
          <p:nvPr/>
        </p:nvCxnSpPr>
        <p:spPr>
          <a:xfrm>
            <a:off x="2339459" y="7682520"/>
            <a:ext cx="8387080" cy="0"/>
          </a:xfrm>
          <a:prstGeom prst="straightConnector1">
            <a:avLst/>
          </a:prstGeom>
          <a:noFill/>
          <a:ln w="38100" cap="flat" cmpd="sng">
            <a:solidFill>
              <a:srgbClr val="004AAD"/>
            </a:solidFill>
            <a:prstDash val="solid"/>
            <a:round/>
            <a:headEnd type="none" w="sm" len="sm"/>
            <a:tailEnd type="none" w="sm" len="sm"/>
          </a:ln>
        </p:spPr>
      </p:cxnSp>
      <p:cxnSp>
        <p:nvCxnSpPr>
          <p:cNvPr id="28" name="Google Shape;117;p3"/>
          <p:cNvCxnSpPr/>
          <p:nvPr/>
        </p:nvCxnSpPr>
        <p:spPr>
          <a:xfrm>
            <a:off x="2259630" y="5495889"/>
            <a:ext cx="6934200" cy="23495"/>
          </a:xfrm>
          <a:prstGeom prst="straightConnector1">
            <a:avLst/>
          </a:prstGeom>
          <a:noFill/>
          <a:ln w="38100" cap="flat" cmpd="sng">
            <a:solidFill>
              <a:srgbClr val="004AAD"/>
            </a:solidFill>
            <a:prstDash val="solid"/>
            <a:round/>
            <a:headEnd type="none" w="sm" len="sm"/>
            <a:tailEnd type="none" w="sm" len="sm"/>
          </a:ln>
        </p:spPr>
      </p:cxnSp>
      <p:sp>
        <p:nvSpPr>
          <p:cNvPr id="29" name="Freeform 18"/>
          <p:cNvSpPr/>
          <p:nvPr/>
        </p:nvSpPr>
        <p:spPr>
          <a:xfrm rot="20275352">
            <a:off x="3408302" y="-2596798"/>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VN"/>
          </a:p>
        </p:txBody>
      </p:sp>
      <p:sp>
        <p:nvSpPr>
          <p:cNvPr id="30" name="Freeform 17"/>
          <p:cNvSpPr/>
          <p:nvPr/>
        </p:nvSpPr>
        <p:spPr>
          <a:xfrm rot="2984660">
            <a:off x="12720002" y="8925402"/>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VN"/>
          </a:p>
        </p:txBody>
      </p:sp>
      <p:sp>
        <p:nvSpPr>
          <p:cNvPr id="25" name="Text Box 24"/>
          <p:cNvSpPr txBox="1"/>
          <p:nvPr/>
        </p:nvSpPr>
        <p:spPr>
          <a:xfrm>
            <a:off x="789940" y="10667365"/>
            <a:ext cx="6096000" cy="368300"/>
          </a:xfrm>
          <a:prstGeom prst="rect">
            <a:avLst/>
          </a:prstGeom>
          <a:noFill/>
        </p:spPr>
        <p:txBody>
          <a:bodyPr wrap="square" rtlCol="0">
            <a:spAutoFit/>
          </a:bodyPr>
          <a:lstStyle/>
          <a:p>
            <a:pPr marL="285750" indent="-285750">
              <a:buFont typeface="Arial" panose="020B0604020202020204" pitchFamily="34" charset="0"/>
              <a:buChar char="•"/>
            </a:pPr>
            <a:endParaRPr lang="en-US"/>
          </a:p>
        </p:txBody>
      </p:sp>
      <p:pic>
        <p:nvPicPr>
          <p:cNvPr id="26" name="Picture 25" descr="A logo with a globe and text&#10;&#10;Description automatically generated">
            <a:extLst>
              <a:ext uri="{FF2B5EF4-FFF2-40B4-BE49-F238E27FC236}">
                <a16:creationId xmlns:a16="http://schemas.microsoft.com/office/drawing/2014/main" id="{C311EE75-9D61-4B71-07BE-EC8FE8950238}"/>
              </a:ext>
            </a:extLst>
          </p:cNvPr>
          <p:cNvPicPr>
            <a:picLocks noChangeAspect="1"/>
          </p:cNvPicPr>
          <p:nvPr/>
        </p:nvPicPr>
        <p:blipFill>
          <a:blip r:embed="rId9"/>
          <a:stretch>
            <a:fillRect/>
          </a:stretch>
        </p:blipFill>
        <p:spPr>
          <a:xfrm>
            <a:off x="762913" y="497322"/>
            <a:ext cx="1501235" cy="1501235"/>
          </a:xfrm>
          <a:prstGeom prst="rect">
            <a:avLst/>
          </a:prstGeom>
        </p:spPr>
      </p:pic>
    </p:spTree>
    <p:extLst>
      <p:ext uri="{BB962C8B-B14F-4D97-AF65-F5344CB8AC3E}">
        <p14:creationId xmlns:p14="http://schemas.microsoft.com/office/powerpoint/2010/main" val="1492954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Google Shape;160;p5"/>
          <p:cNvCxnSpPr/>
          <p:nvPr/>
        </p:nvCxnSpPr>
        <p:spPr>
          <a:xfrm flipV="1">
            <a:off x="2748280" y="1649534"/>
            <a:ext cx="9982200" cy="28575"/>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grpSp>
        <p:nvGrpSpPr>
          <p:cNvPr id="11" name="Group 10"/>
          <p:cNvGrpSpPr/>
          <p:nvPr/>
        </p:nvGrpSpPr>
        <p:grpSpPr>
          <a:xfrm>
            <a:off x="956018" y="183996"/>
            <a:ext cx="1421130" cy="1421130"/>
            <a:chOff x="4440" y="2235"/>
            <a:chExt cx="2238" cy="2238"/>
          </a:xfrm>
        </p:grpSpPr>
        <p:sp>
          <p:nvSpPr>
            <p:cNvPr id="37" name="Oval 36"/>
            <p:cNvSpPr/>
            <p:nvPr/>
          </p:nvSpPr>
          <p:spPr>
            <a:xfrm>
              <a:off x="4440" y="2235"/>
              <a:ext cx="2238" cy="2238"/>
            </a:xfrm>
            <a:prstGeom prst="ellipse">
              <a:avLst/>
            </a:prstGeom>
            <a:solidFill>
              <a:schemeClr val="bg1"/>
            </a:solidFill>
          </p:spPr>
          <p:style>
            <a:lnRef idx="0">
              <a:srgbClr val="FFFFFF"/>
            </a:lnRef>
            <a:fillRef idx="3">
              <a:schemeClr val="accent1"/>
            </a:fillRef>
            <a:effectRef idx="0">
              <a:srgbClr val="FFFFFF"/>
            </a:effectRef>
            <a:fontRef idx="minor">
              <a:schemeClr val="lt1"/>
            </a:fontRef>
          </p:style>
          <p:txBody>
            <a:bodyPr rtlCol="0" anchor="ctr"/>
            <a:lstStyle/>
            <a:p>
              <a:pPr algn="ctr"/>
              <a:endParaRPr lang="en-US" sz="2700"/>
            </a:p>
          </p:txBody>
        </p:sp>
        <p:sp>
          <p:nvSpPr>
            <p:cNvPr id="38" name="Oval 37"/>
            <p:cNvSpPr/>
            <p:nvPr/>
          </p:nvSpPr>
          <p:spPr>
            <a:xfrm>
              <a:off x="4680" y="2460"/>
              <a:ext cx="1793" cy="179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Times New Roman" panose="02020603050405020304" pitchFamily="18" charset="0"/>
                  <a:cs typeface="Times New Roman" panose="02020603050405020304" pitchFamily="18" charset="0"/>
                </a:rPr>
                <a:t>1</a:t>
              </a:r>
            </a:p>
          </p:txBody>
        </p:sp>
      </p:grpSp>
      <p:sp>
        <p:nvSpPr>
          <p:cNvPr id="17" name="Freeform 17"/>
          <p:cNvSpPr/>
          <p:nvPr/>
        </p:nvSpPr>
        <p:spPr>
          <a:xfrm rot="2984660">
            <a:off x="16967972" y="4439722"/>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grpSp>
        <p:nvGrpSpPr>
          <p:cNvPr id="14" name="Group 14"/>
          <p:cNvGrpSpPr/>
          <p:nvPr/>
        </p:nvGrpSpPr>
        <p:grpSpPr>
          <a:xfrm>
            <a:off x="-1572664" y="9044214"/>
            <a:ext cx="2545888" cy="25458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txBody>
            <a:bodyPr/>
            <a:lstStyle/>
            <a:p>
              <a:endParaRPr lang="en-VN"/>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2" name="Text Box 1"/>
          <p:cNvSpPr txBox="1"/>
          <p:nvPr/>
        </p:nvSpPr>
        <p:spPr>
          <a:xfrm>
            <a:off x="-299720" y="-2419350"/>
            <a:ext cx="6096000" cy="368300"/>
          </a:xfrm>
          <a:prstGeom prst="rect">
            <a:avLst/>
          </a:prstGeom>
          <a:noFill/>
        </p:spPr>
        <p:txBody>
          <a:bodyPr wrap="square" rtlCol="0">
            <a:spAutoFit/>
          </a:bodyPr>
          <a:lstStyle/>
          <a:p>
            <a:endParaRPr lang="en-US"/>
          </a:p>
        </p:txBody>
      </p:sp>
      <p:sp>
        <p:nvSpPr>
          <p:cNvPr id="4" name="Google Shape;122;p3">
            <a:extLst>
              <a:ext uri="{FF2B5EF4-FFF2-40B4-BE49-F238E27FC236}">
                <a16:creationId xmlns:a16="http://schemas.microsoft.com/office/drawing/2014/main" id="{E3DFC5E6-DC05-2FC8-66BF-8C72E0DB880B}"/>
              </a:ext>
            </a:extLst>
          </p:cNvPr>
          <p:cNvSpPr txBox="1"/>
          <p:nvPr/>
        </p:nvSpPr>
        <p:spPr>
          <a:xfrm>
            <a:off x="2748280" y="279008"/>
            <a:ext cx="15580480" cy="1231106"/>
          </a:xfrm>
          <a:prstGeom prst="rect">
            <a:avLst/>
          </a:prstGeom>
          <a:noFill/>
          <a:ln>
            <a:noFill/>
          </a:ln>
        </p:spPr>
        <p:txBody>
          <a:bodyPr spcFirstLastPara="1" wrap="square" lIns="0" tIns="0" rIns="0" bIns="0" anchor="t" anchorCtr="0">
            <a:spAutoFit/>
          </a:bodyPr>
          <a:lstStyle/>
          <a:p>
            <a:r>
              <a:rPr lang="en-VN" sz="4000" b="1" dirty="0">
                <a:solidFill>
                  <a:srgbClr val="002060"/>
                </a:solidFill>
                <a:latin typeface="Apple Braille" pitchFamily="2" charset="0"/>
              </a:rPr>
              <a:t>ĐỀ XUẤT QUY TRÌNH</a:t>
            </a:r>
          </a:p>
          <a:p>
            <a:r>
              <a:rPr lang="en-VN" sz="4000" b="1" dirty="0">
                <a:solidFill>
                  <a:srgbClr val="002060"/>
                </a:solidFill>
                <a:latin typeface="Apple Braille" pitchFamily="2" charset="0"/>
              </a:rPr>
              <a:t>THỰC HIỆN BÀI TOÁN PHÂN TÍCH CHUỖI CUNG ỨNG</a:t>
            </a:r>
          </a:p>
        </p:txBody>
      </p:sp>
      <p:pic>
        <p:nvPicPr>
          <p:cNvPr id="6" name="Picture 5" descr="A logo with a globe and text&#10;&#10;Description automatically generated">
            <a:extLst>
              <a:ext uri="{FF2B5EF4-FFF2-40B4-BE49-F238E27FC236}">
                <a16:creationId xmlns:a16="http://schemas.microsoft.com/office/drawing/2014/main" id="{E721A21B-A54A-F4F9-0E8E-4AB9167D8962}"/>
              </a:ext>
            </a:extLst>
          </p:cNvPr>
          <p:cNvPicPr>
            <a:picLocks noChangeAspect="1"/>
          </p:cNvPicPr>
          <p:nvPr/>
        </p:nvPicPr>
        <p:blipFill>
          <a:blip r:embed="rId5"/>
          <a:stretch>
            <a:fillRect/>
          </a:stretch>
        </p:blipFill>
        <p:spPr>
          <a:xfrm>
            <a:off x="16821381" y="160482"/>
            <a:ext cx="1237788" cy="1237788"/>
          </a:xfrm>
          <a:prstGeom prst="rect">
            <a:avLst/>
          </a:prstGeom>
        </p:spPr>
      </p:pic>
      <p:pic>
        <p:nvPicPr>
          <p:cNvPr id="5" name="Picture 4" descr="A diagram with icons and text&#10;&#10;Description automatically generated with medium confidence">
            <a:extLst>
              <a:ext uri="{FF2B5EF4-FFF2-40B4-BE49-F238E27FC236}">
                <a16:creationId xmlns:a16="http://schemas.microsoft.com/office/drawing/2014/main" id="{708484FA-79BE-0DD6-A5B5-8A019A36327E}"/>
              </a:ext>
            </a:extLst>
          </p:cNvPr>
          <p:cNvPicPr>
            <a:picLocks noChangeAspect="1"/>
          </p:cNvPicPr>
          <p:nvPr/>
        </p:nvPicPr>
        <p:blipFill rotWithShape="1">
          <a:blip r:embed="rId6"/>
          <a:srcRect b="19"/>
          <a:stretch/>
        </p:blipFill>
        <p:spPr>
          <a:xfrm>
            <a:off x="498644" y="1807503"/>
            <a:ext cx="16263432" cy="8672342"/>
          </a:xfrm>
          <a:prstGeom prst="rect">
            <a:avLst/>
          </a:prstGeom>
        </p:spPr>
      </p:pic>
    </p:spTree>
    <p:extLst>
      <p:ext uri="{BB962C8B-B14F-4D97-AF65-F5344CB8AC3E}">
        <p14:creationId xmlns:p14="http://schemas.microsoft.com/office/powerpoint/2010/main" val="22126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31450" y="-499110"/>
            <a:ext cx="15179040" cy="1517904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9683115" y="149225"/>
            <a:ext cx="13881735" cy="1388173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endParaRPr/>
            </a:p>
          </p:txBody>
        </p:sp>
      </p:grpSp>
      <p:cxnSp>
        <p:nvCxnSpPr>
          <p:cNvPr id="117" name="Google Shape;117;p3"/>
          <p:cNvCxnSpPr/>
          <p:nvPr/>
        </p:nvCxnSpPr>
        <p:spPr>
          <a:xfrm>
            <a:off x="1732915" y="1343025"/>
            <a:ext cx="14143990" cy="75565"/>
          </a:xfrm>
          <a:prstGeom prst="straightConnector1">
            <a:avLst/>
          </a:prstGeom>
          <a:noFill/>
          <a:ln w="38100" cap="flat" cmpd="sng">
            <a:solidFill>
              <a:srgbClr val="004AAD"/>
            </a:solidFill>
            <a:prstDash val="solid"/>
            <a:round/>
            <a:headEnd type="none" w="sm" len="sm"/>
            <a:tailEnd type="none" w="sm" len="sm"/>
          </a:ln>
        </p:spPr>
      </p:cxnSp>
      <p:grpSp>
        <p:nvGrpSpPr>
          <p:cNvPr id="35" name="Group 34"/>
          <p:cNvGrpSpPr/>
          <p:nvPr/>
        </p:nvGrpSpPr>
        <p:grpSpPr>
          <a:xfrm>
            <a:off x="1170940" y="47625"/>
            <a:ext cx="1421130" cy="1421130"/>
            <a:chOff x="4440" y="2235"/>
            <a:chExt cx="2238" cy="2238"/>
          </a:xfrm>
        </p:grpSpPr>
        <p:sp>
          <p:nvSpPr>
            <p:cNvPr id="39" name="Oval 38"/>
            <p:cNvSpPr/>
            <p:nvPr/>
          </p:nvSpPr>
          <p:spPr>
            <a:xfrm>
              <a:off x="4440" y="2235"/>
              <a:ext cx="2238" cy="2238"/>
            </a:xfrm>
            <a:prstGeom prst="ellipse">
              <a:avLst/>
            </a:prstGeom>
            <a:solidFill>
              <a:schemeClr val="bg1"/>
            </a:solidFill>
          </p:spPr>
          <p:style>
            <a:lnRef idx="0">
              <a:srgbClr val="FFFFFF"/>
            </a:lnRef>
            <a:fillRef idx="3">
              <a:schemeClr val="accent1"/>
            </a:fillRef>
            <a:effectRef idx="0">
              <a:srgbClr val="FFFFFF"/>
            </a:effectRef>
            <a:fontRef idx="minor">
              <a:schemeClr val="lt1"/>
            </a:fontRef>
          </p:style>
          <p:txBody>
            <a:bodyPr rtlCol="0" anchor="ctr"/>
            <a:lstStyle/>
            <a:p>
              <a:pPr algn="ctr"/>
              <a:endParaRPr lang="en-US" sz="2700"/>
            </a:p>
          </p:txBody>
        </p:sp>
        <p:sp>
          <p:nvSpPr>
            <p:cNvPr id="40" name="Oval 39"/>
            <p:cNvSpPr/>
            <p:nvPr/>
          </p:nvSpPr>
          <p:spPr>
            <a:xfrm>
              <a:off x="4680" y="2460"/>
              <a:ext cx="1793" cy="179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Times New Roman" panose="02020603050405020304" pitchFamily="18" charset="0"/>
                  <a:cs typeface="Times New Roman" panose="02020603050405020304" pitchFamily="18" charset="0"/>
                </a:rPr>
                <a:t>2</a:t>
              </a:r>
            </a:p>
          </p:txBody>
        </p:sp>
      </p:grpSp>
      <p:grpSp>
        <p:nvGrpSpPr>
          <p:cNvPr id="17" name="Group 16"/>
          <p:cNvGrpSpPr/>
          <p:nvPr/>
        </p:nvGrpSpPr>
        <p:grpSpPr>
          <a:xfrm>
            <a:off x="-38100" y="4770755"/>
            <a:ext cx="4354195" cy="1638300"/>
            <a:chOff x="-780" y="5353"/>
            <a:chExt cx="6857" cy="2580"/>
          </a:xfrm>
        </p:grpSpPr>
        <p:sp>
          <p:nvSpPr>
            <p:cNvPr id="11" name="TextBox 8"/>
            <p:cNvSpPr txBox="1"/>
            <p:nvPr/>
          </p:nvSpPr>
          <p:spPr>
            <a:xfrm>
              <a:off x="-540" y="5353"/>
              <a:ext cx="6617" cy="2580"/>
            </a:xfrm>
            <a:prstGeom prst="rect">
              <a:avLst/>
            </a:prstGeom>
          </p:spPr>
          <p:txBody>
            <a:bodyPr wrap="square" lIns="0" tIns="0" rIns="0" bIns="0" rtlCol="0" anchor="t">
              <a:spAutoFit/>
            </a:bodyPr>
            <a:lstStyle/>
            <a:p>
              <a:pPr lvl="1">
                <a:lnSpc>
                  <a:spcPts val="6555"/>
                </a:lnSpc>
                <a:spcBef>
                  <a:spcPct val="0"/>
                </a:spcBef>
              </a:pPr>
              <a:r>
                <a:rPr lang="en-US" sz="5400" dirty="0">
                  <a:solidFill>
                    <a:srgbClr val="FDFDFD"/>
                  </a:solidFill>
                  <a:latin typeface="Apple Braille" pitchFamily="2" charset="0"/>
                </a:rPr>
                <a:t>PHÂN     TÍCH</a:t>
              </a:r>
            </a:p>
          </p:txBody>
        </p:sp>
        <p:sp>
          <p:nvSpPr>
            <p:cNvPr id="14" name="TextBox 9"/>
            <p:cNvSpPr txBox="1"/>
            <p:nvPr/>
          </p:nvSpPr>
          <p:spPr>
            <a:xfrm>
              <a:off x="-780" y="6963"/>
              <a:ext cx="6155" cy="679"/>
            </a:xfrm>
            <a:prstGeom prst="rect">
              <a:avLst/>
            </a:prstGeom>
          </p:spPr>
          <p:txBody>
            <a:bodyPr wrap="square" lIns="0" tIns="0" rIns="0" bIns="0" rtlCol="0" anchor="t">
              <a:spAutoFit/>
            </a:bodyPr>
            <a:lstStyle/>
            <a:p>
              <a:pPr algn="ctr">
                <a:lnSpc>
                  <a:spcPct val="100000"/>
                </a:lnSpc>
              </a:pPr>
              <a:endParaRPr lang="en-US" sz="2800" u="none" strike="noStrike" spc="-44" dirty="0">
                <a:solidFill>
                  <a:srgbClr val="FDFDFD"/>
                </a:solidFill>
                <a:latin typeface="Arial" panose="020B0604020202020204" pitchFamily="34" charset="0"/>
                <a:cs typeface="Arial" panose="020B0604020202020204" pitchFamily="34" charset="0"/>
              </a:endParaRPr>
            </a:p>
          </p:txBody>
        </p:sp>
      </p:grpSp>
      <p:grpSp>
        <p:nvGrpSpPr>
          <p:cNvPr id="73" name="Group 72"/>
          <p:cNvGrpSpPr/>
          <p:nvPr/>
        </p:nvGrpSpPr>
        <p:grpSpPr>
          <a:xfrm>
            <a:off x="3392170" y="1809750"/>
            <a:ext cx="12515215" cy="1423670"/>
            <a:chOff x="5342" y="2850"/>
            <a:chExt cx="19709" cy="2242"/>
          </a:xfrm>
        </p:grpSpPr>
        <p:sp>
          <p:nvSpPr>
            <p:cNvPr id="71" name="Flowchart: Alternate Process 70"/>
            <p:cNvSpPr/>
            <p:nvPr/>
          </p:nvSpPr>
          <p:spPr>
            <a:xfrm>
              <a:off x="7520" y="3020"/>
              <a:ext cx="17531" cy="1896"/>
            </a:xfrm>
            <a:prstGeom prst="flowChartAlternateProcess">
              <a:avLst/>
            </a:prstGeom>
            <a:solidFill>
              <a:schemeClr val="bg1"/>
            </a:solidFill>
            <a:ln w="38100">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nvGrpSpPr>
            <p:cNvPr id="20" name="Group 19"/>
            <p:cNvGrpSpPr/>
            <p:nvPr/>
          </p:nvGrpSpPr>
          <p:grpSpPr>
            <a:xfrm>
              <a:off x="5342" y="2850"/>
              <a:ext cx="3364" cy="2242"/>
              <a:chOff x="6662" y="5850"/>
              <a:chExt cx="3364" cy="2242"/>
            </a:xfrm>
          </p:grpSpPr>
          <p:sp>
            <p:nvSpPr>
              <p:cNvPr id="10" name="Freeform 10"/>
              <p:cNvSpPr/>
              <p:nvPr/>
            </p:nvSpPr>
            <p:spPr>
              <a:xfrm>
                <a:off x="7784" y="5850"/>
                <a:ext cx="2243" cy="2243"/>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VN"/>
              </a:p>
            </p:txBody>
          </p:sp>
          <p:sp>
            <p:nvSpPr>
              <p:cNvPr id="12" name="TextBox 12"/>
              <p:cNvSpPr txBox="1"/>
              <p:nvPr/>
            </p:nvSpPr>
            <p:spPr>
              <a:xfrm>
                <a:off x="8012" y="6280"/>
                <a:ext cx="1786" cy="1262"/>
              </a:xfrm>
              <a:prstGeom prst="rect">
                <a:avLst/>
              </a:prstGeom>
            </p:spPr>
            <p:txBody>
              <a:bodyPr lIns="0" tIns="0" rIns="0" bIns="0" rtlCol="0" anchor="t">
                <a:spAutoFit/>
              </a:bodyPr>
              <a:lstStyle/>
              <a:p>
                <a:pPr marL="0" lvl="0" indent="0" algn="ctr">
                  <a:lnSpc>
                    <a:spcPts val="6695"/>
                  </a:lnSpc>
                  <a:spcBef>
                    <a:spcPct val="0"/>
                  </a:spcBef>
                </a:pPr>
                <a:r>
                  <a:rPr lang="en-US" sz="4785">
                    <a:solidFill>
                      <a:srgbClr val="FDFDFD"/>
                    </a:solidFill>
                    <a:latin typeface="Open Sans Extra Bold" panose="020B0906030804020204"/>
                  </a:rPr>
                  <a:t>01</a:t>
                </a:r>
              </a:p>
            </p:txBody>
          </p:sp>
          <p:grpSp>
            <p:nvGrpSpPr>
              <p:cNvPr id="22" name="Group 22"/>
              <p:cNvGrpSpPr/>
              <p:nvPr/>
            </p:nvGrpSpPr>
            <p:grpSpPr>
              <a:xfrm>
                <a:off x="6662" y="7249"/>
                <a:ext cx="588" cy="58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VN"/>
                </a:p>
              </p:txBody>
            </p:sp>
            <p:sp>
              <p:nvSpPr>
                <p:cNvPr id="24" name="TextBox 2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sp>
          <p:nvSpPr>
            <p:cNvPr id="59" name="TextBox 11"/>
            <p:cNvSpPr txBox="1"/>
            <p:nvPr/>
          </p:nvSpPr>
          <p:spPr>
            <a:xfrm>
              <a:off x="8922" y="3418"/>
              <a:ext cx="16129" cy="921"/>
            </a:xfrm>
            <a:prstGeom prst="rect">
              <a:avLst/>
            </a:prstGeom>
          </p:spPr>
          <p:txBody>
            <a:bodyPr wrap="square" lIns="0" tIns="0" rIns="0" bIns="0" rtlCol="0" anchor="ctr">
              <a:spAutoFit/>
            </a:bodyPr>
            <a:lstStyle/>
            <a:p>
              <a:pPr>
                <a:lnSpc>
                  <a:spcPct val="100000"/>
                </a:lnSpc>
              </a:pPr>
              <a:r>
                <a:rPr lang="en-US" sz="3800" u="none" strike="noStrike" spc="-35" dirty="0" err="1">
                  <a:solidFill>
                    <a:srgbClr val="145DA0"/>
                  </a:solidFill>
                  <a:latin typeface="Apple Braille" pitchFamily="2" charset="0"/>
                  <a:cs typeface="Arial" panose="020B0604020202020204" pitchFamily="34" charset="0"/>
                </a:rPr>
                <a:t>Hiệu</a:t>
              </a:r>
              <a:r>
                <a:rPr lang="en-US" sz="3800" u="none" strike="noStrike" spc="-35" dirty="0">
                  <a:solidFill>
                    <a:srgbClr val="145DA0"/>
                  </a:solidFill>
                  <a:latin typeface="Apple Braille" pitchFamily="2" charset="0"/>
                  <a:cs typeface="Arial" panose="020B0604020202020204" pitchFamily="34" charset="0"/>
                </a:rPr>
                <a:t> </a:t>
              </a:r>
              <a:r>
                <a:rPr lang="en-US" sz="3800" u="none" strike="noStrike" spc="-35" dirty="0" err="1">
                  <a:solidFill>
                    <a:srgbClr val="145DA0"/>
                  </a:solidFill>
                  <a:latin typeface="Apple Braille" pitchFamily="2" charset="0"/>
                  <a:cs typeface="Arial" panose="020B0604020202020204" pitchFamily="34" charset="0"/>
                </a:rPr>
                <a:t>xuất</a:t>
              </a:r>
              <a:r>
                <a:rPr lang="en-US" sz="3800" u="none" strike="noStrike" spc="-35" dirty="0">
                  <a:solidFill>
                    <a:srgbClr val="145DA0"/>
                  </a:solidFill>
                  <a:latin typeface="Apple Braille" pitchFamily="2" charset="0"/>
                  <a:cs typeface="Arial" panose="020B0604020202020204" pitchFamily="34" charset="0"/>
                </a:rPr>
                <a:t> </a:t>
              </a:r>
              <a:r>
                <a:rPr lang="en-US" sz="3800" u="none" strike="noStrike" spc="-35" dirty="0" err="1">
                  <a:solidFill>
                    <a:srgbClr val="145DA0"/>
                  </a:solidFill>
                  <a:latin typeface="Apple Braille" pitchFamily="2" charset="0"/>
                  <a:cs typeface="Arial" panose="020B0604020202020204" pitchFamily="34" charset="0"/>
                </a:rPr>
                <a:t>kinh</a:t>
              </a:r>
              <a:r>
                <a:rPr lang="en-US" sz="3800" u="none" strike="noStrike" spc="-35" dirty="0">
                  <a:solidFill>
                    <a:srgbClr val="145DA0"/>
                  </a:solidFill>
                  <a:latin typeface="Apple Braille" pitchFamily="2" charset="0"/>
                  <a:cs typeface="Arial" panose="020B0604020202020204" pitchFamily="34" charset="0"/>
                </a:rPr>
                <a:t> </a:t>
              </a:r>
              <a:r>
                <a:rPr lang="en-US" sz="3800" u="none" strike="noStrike" spc="-35" dirty="0" err="1">
                  <a:solidFill>
                    <a:srgbClr val="145DA0"/>
                  </a:solidFill>
                  <a:latin typeface="Apple Braille" pitchFamily="2" charset="0"/>
                  <a:cs typeface="Arial" panose="020B0604020202020204" pitchFamily="34" charset="0"/>
                </a:rPr>
                <a:t>doanh</a:t>
              </a:r>
              <a:endParaRPr lang="en-US" sz="3800" u="none" strike="noStrike" spc="-35" dirty="0">
                <a:solidFill>
                  <a:srgbClr val="145DA0"/>
                </a:solidFill>
                <a:latin typeface="Apple Braille" pitchFamily="2" charset="0"/>
                <a:cs typeface="Arial" panose="020B0604020202020204" pitchFamily="34" charset="0"/>
              </a:endParaRPr>
            </a:p>
          </p:txBody>
        </p:sp>
      </p:grpSp>
      <p:grpSp>
        <p:nvGrpSpPr>
          <p:cNvPr id="77" name="Group 76"/>
          <p:cNvGrpSpPr/>
          <p:nvPr/>
        </p:nvGrpSpPr>
        <p:grpSpPr>
          <a:xfrm>
            <a:off x="4106545" y="3354705"/>
            <a:ext cx="12857480" cy="1423670"/>
            <a:chOff x="6467" y="5283"/>
            <a:chExt cx="20248" cy="2242"/>
          </a:xfrm>
        </p:grpSpPr>
        <p:sp>
          <p:nvSpPr>
            <p:cNvPr id="74" name="Flowchart: Alternate Process 73"/>
            <p:cNvSpPr/>
            <p:nvPr/>
          </p:nvSpPr>
          <p:spPr>
            <a:xfrm>
              <a:off x="8680" y="5500"/>
              <a:ext cx="17531" cy="1896"/>
            </a:xfrm>
            <a:prstGeom prst="flowChartAlternateProcess">
              <a:avLst/>
            </a:prstGeom>
            <a:solidFill>
              <a:schemeClr val="bg1"/>
            </a:solidFill>
            <a:ln w="38100">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nvGrpSpPr>
            <p:cNvPr id="37" name="Group 36"/>
            <p:cNvGrpSpPr/>
            <p:nvPr/>
          </p:nvGrpSpPr>
          <p:grpSpPr>
            <a:xfrm>
              <a:off x="6467" y="5283"/>
              <a:ext cx="3547" cy="2242"/>
              <a:chOff x="7307" y="8643"/>
              <a:chExt cx="3547" cy="2242"/>
            </a:xfrm>
          </p:grpSpPr>
          <p:sp>
            <p:nvSpPr>
              <p:cNvPr id="13" name="Freeform 13"/>
              <p:cNvSpPr/>
              <p:nvPr/>
            </p:nvSpPr>
            <p:spPr>
              <a:xfrm>
                <a:off x="8612" y="8643"/>
                <a:ext cx="2243" cy="2243"/>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VN"/>
              </a:p>
            </p:txBody>
          </p:sp>
          <p:sp>
            <p:nvSpPr>
              <p:cNvPr id="15" name="TextBox 15"/>
              <p:cNvSpPr txBox="1"/>
              <p:nvPr/>
            </p:nvSpPr>
            <p:spPr>
              <a:xfrm>
                <a:off x="8840" y="9073"/>
                <a:ext cx="1786" cy="1262"/>
              </a:xfrm>
              <a:prstGeom prst="rect">
                <a:avLst/>
              </a:prstGeom>
            </p:spPr>
            <p:txBody>
              <a:bodyPr lIns="0" tIns="0" rIns="0" bIns="0" rtlCol="0" anchor="t">
                <a:spAutoFit/>
              </a:bodyPr>
              <a:lstStyle/>
              <a:p>
                <a:pPr marL="0" lvl="0" indent="0" algn="ctr">
                  <a:lnSpc>
                    <a:spcPts val="6695"/>
                  </a:lnSpc>
                  <a:spcBef>
                    <a:spcPct val="0"/>
                  </a:spcBef>
                </a:pPr>
                <a:r>
                  <a:rPr lang="en-US" sz="4785">
                    <a:solidFill>
                      <a:srgbClr val="FDFDFD"/>
                    </a:solidFill>
                    <a:latin typeface="Open Sans Extra Bold" panose="020B0906030804020204"/>
                  </a:rPr>
                  <a:t>02</a:t>
                </a:r>
              </a:p>
            </p:txBody>
          </p:sp>
          <p:grpSp>
            <p:nvGrpSpPr>
              <p:cNvPr id="25" name="Group 25"/>
              <p:cNvGrpSpPr/>
              <p:nvPr/>
            </p:nvGrpSpPr>
            <p:grpSpPr>
              <a:xfrm>
                <a:off x="7307" y="9649"/>
                <a:ext cx="588" cy="588"/>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VN"/>
                </a:p>
              </p:txBody>
            </p:sp>
            <p:sp>
              <p:nvSpPr>
                <p:cNvPr id="27" name="TextBox 2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sp>
          <p:nvSpPr>
            <p:cNvPr id="76" name="TextBox 11"/>
            <p:cNvSpPr txBox="1"/>
            <p:nvPr/>
          </p:nvSpPr>
          <p:spPr>
            <a:xfrm>
              <a:off x="10586" y="6054"/>
              <a:ext cx="16129" cy="921"/>
            </a:xfrm>
            <a:prstGeom prst="rect">
              <a:avLst/>
            </a:prstGeom>
          </p:spPr>
          <p:txBody>
            <a:bodyPr wrap="square" lIns="0" tIns="0" rIns="0" bIns="0" rtlCol="0" anchor="t">
              <a:spAutoFit/>
            </a:bodyPr>
            <a:lstStyle/>
            <a:p>
              <a:pPr algn="l">
                <a:lnSpc>
                  <a:spcPct val="100000"/>
                </a:lnSpc>
              </a:pPr>
              <a:r>
                <a:rPr lang="en-US" sz="3800" u="none" strike="noStrike" spc="-35" dirty="0" err="1">
                  <a:solidFill>
                    <a:srgbClr val="145DA0"/>
                  </a:solidFill>
                  <a:latin typeface="Apple Braille" pitchFamily="2" charset="0"/>
                  <a:cs typeface="Arial" panose="020B0604020202020204" pitchFamily="34" charset="0"/>
                </a:rPr>
                <a:t>Tình</a:t>
              </a:r>
              <a:r>
                <a:rPr lang="en-US" sz="3800" u="none" strike="noStrike" spc="-35" dirty="0">
                  <a:solidFill>
                    <a:srgbClr val="145DA0"/>
                  </a:solidFill>
                  <a:latin typeface="Apple Braille" pitchFamily="2" charset="0"/>
                  <a:cs typeface="Arial" panose="020B0604020202020204" pitchFamily="34" charset="0"/>
                </a:rPr>
                <a:t> </a:t>
              </a:r>
              <a:r>
                <a:rPr lang="en-US" sz="3800" u="none" strike="noStrike" spc="-35" dirty="0" err="1">
                  <a:solidFill>
                    <a:srgbClr val="145DA0"/>
                  </a:solidFill>
                  <a:latin typeface="Apple Braille" pitchFamily="2" charset="0"/>
                  <a:cs typeface="Arial" panose="020B0604020202020204" pitchFamily="34" charset="0"/>
                </a:rPr>
                <a:t>hình</a:t>
              </a:r>
              <a:r>
                <a:rPr lang="en-US" sz="3800" u="none" strike="noStrike" spc="-35" dirty="0">
                  <a:solidFill>
                    <a:srgbClr val="145DA0"/>
                  </a:solidFill>
                  <a:latin typeface="Apple Braille" pitchFamily="2" charset="0"/>
                  <a:cs typeface="Arial" panose="020B0604020202020204" pitchFamily="34" charset="0"/>
                </a:rPr>
                <a:t> </a:t>
              </a:r>
              <a:r>
                <a:rPr lang="en-US" sz="3800" u="none" strike="noStrike" spc="-35" dirty="0" err="1">
                  <a:solidFill>
                    <a:srgbClr val="145DA0"/>
                  </a:solidFill>
                  <a:latin typeface="Apple Braille" pitchFamily="2" charset="0"/>
                  <a:cs typeface="Arial" panose="020B0604020202020204" pitchFamily="34" charset="0"/>
                </a:rPr>
                <a:t>tài</a:t>
              </a:r>
              <a:r>
                <a:rPr lang="en-US" sz="3800" u="none" strike="noStrike" spc="-35" dirty="0">
                  <a:solidFill>
                    <a:srgbClr val="145DA0"/>
                  </a:solidFill>
                  <a:latin typeface="Apple Braille" pitchFamily="2" charset="0"/>
                  <a:cs typeface="Arial" panose="020B0604020202020204" pitchFamily="34" charset="0"/>
                </a:rPr>
                <a:t> </a:t>
              </a:r>
              <a:r>
                <a:rPr lang="en-US" sz="3800" u="none" strike="noStrike" spc="-35" dirty="0" err="1">
                  <a:solidFill>
                    <a:srgbClr val="145DA0"/>
                  </a:solidFill>
                  <a:latin typeface="Apple Braille" pitchFamily="2" charset="0"/>
                  <a:cs typeface="Arial" panose="020B0604020202020204" pitchFamily="34" charset="0"/>
                </a:rPr>
                <a:t>chính</a:t>
              </a:r>
              <a:r>
                <a:rPr lang="en-US" sz="3800" u="none" strike="noStrike" spc="-35" dirty="0">
                  <a:solidFill>
                    <a:srgbClr val="145DA0"/>
                  </a:solidFill>
                  <a:latin typeface="Apple Braille" pitchFamily="2" charset="0"/>
                  <a:cs typeface="Arial" panose="020B0604020202020204" pitchFamily="34" charset="0"/>
                </a:rPr>
                <a:t> </a:t>
              </a:r>
            </a:p>
          </p:txBody>
        </p:sp>
      </p:grpSp>
      <p:grpSp>
        <p:nvGrpSpPr>
          <p:cNvPr id="81" name="Group 80"/>
          <p:cNvGrpSpPr/>
          <p:nvPr/>
        </p:nvGrpSpPr>
        <p:grpSpPr>
          <a:xfrm>
            <a:off x="4558030" y="5131435"/>
            <a:ext cx="12961620" cy="1423670"/>
            <a:chOff x="7178" y="8081"/>
            <a:chExt cx="20412" cy="2242"/>
          </a:xfrm>
        </p:grpSpPr>
        <p:sp>
          <p:nvSpPr>
            <p:cNvPr id="78" name="Flowchart: Alternate Process 77"/>
            <p:cNvSpPr/>
            <p:nvPr/>
          </p:nvSpPr>
          <p:spPr>
            <a:xfrm>
              <a:off x="9720" y="8220"/>
              <a:ext cx="17531" cy="1896"/>
            </a:xfrm>
            <a:prstGeom prst="flowChartAlternateProcess">
              <a:avLst/>
            </a:prstGeom>
            <a:solidFill>
              <a:schemeClr val="bg1"/>
            </a:solidFill>
            <a:ln w="38100">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 Nghiên cứu và xây dựng kế hoạch tổ chức bài dạy ngoài thiên nhiên</a:t>
              </a:r>
            </a:p>
          </p:txBody>
        </p:sp>
        <p:grpSp>
          <p:nvGrpSpPr>
            <p:cNvPr id="43" name="Group 42"/>
            <p:cNvGrpSpPr/>
            <p:nvPr/>
          </p:nvGrpSpPr>
          <p:grpSpPr>
            <a:xfrm>
              <a:off x="7178" y="8081"/>
              <a:ext cx="3556" cy="2242"/>
              <a:chOff x="7298" y="11441"/>
              <a:chExt cx="3556" cy="2242"/>
            </a:xfrm>
          </p:grpSpPr>
          <p:sp>
            <p:nvSpPr>
              <p:cNvPr id="16" name="Freeform 16"/>
              <p:cNvSpPr/>
              <p:nvPr/>
            </p:nvSpPr>
            <p:spPr>
              <a:xfrm>
                <a:off x="8612" y="11441"/>
                <a:ext cx="2243" cy="2243"/>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VN"/>
              </a:p>
            </p:txBody>
          </p:sp>
          <p:sp>
            <p:nvSpPr>
              <p:cNvPr id="18" name="TextBox 18"/>
              <p:cNvSpPr txBox="1"/>
              <p:nvPr/>
            </p:nvSpPr>
            <p:spPr>
              <a:xfrm>
                <a:off x="8840" y="11871"/>
                <a:ext cx="1786" cy="1262"/>
              </a:xfrm>
              <a:prstGeom prst="rect">
                <a:avLst/>
              </a:prstGeom>
            </p:spPr>
            <p:txBody>
              <a:bodyPr lIns="0" tIns="0" rIns="0" bIns="0" rtlCol="0" anchor="t">
                <a:spAutoFit/>
              </a:bodyPr>
              <a:lstStyle/>
              <a:p>
                <a:pPr marL="0" lvl="0" indent="0" algn="ctr">
                  <a:lnSpc>
                    <a:spcPts val="6695"/>
                  </a:lnSpc>
                  <a:spcBef>
                    <a:spcPct val="0"/>
                  </a:spcBef>
                </a:pPr>
                <a:r>
                  <a:rPr lang="en-US" sz="4785">
                    <a:solidFill>
                      <a:srgbClr val="FDFDFD"/>
                    </a:solidFill>
                    <a:latin typeface="Open Sans Extra Bold" panose="020B0906030804020204"/>
                  </a:rPr>
                  <a:t>03</a:t>
                </a:r>
              </a:p>
            </p:txBody>
          </p:sp>
          <p:grpSp>
            <p:nvGrpSpPr>
              <p:cNvPr id="31" name="Group 31"/>
              <p:cNvGrpSpPr/>
              <p:nvPr/>
            </p:nvGrpSpPr>
            <p:grpSpPr>
              <a:xfrm>
                <a:off x="7298" y="12138"/>
                <a:ext cx="588" cy="588"/>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VN"/>
                </a:p>
              </p:txBody>
            </p:sp>
            <p:sp>
              <p:nvSpPr>
                <p:cNvPr id="33" name="TextBox 3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sp>
          <p:nvSpPr>
            <p:cNvPr id="79" name="TextBox 11"/>
            <p:cNvSpPr txBox="1"/>
            <p:nvPr/>
          </p:nvSpPr>
          <p:spPr>
            <a:xfrm>
              <a:off x="11461" y="8624"/>
              <a:ext cx="16129" cy="921"/>
            </a:xfrm>
            <a:prstGeom prst="rect">
              <a:avLst/>
            </a:prstGeom>
          </p:spPr>
          <p:txBody>
            <a:bodyPr wrap="square" lIns="0" tIns="0" rIns="0" bIns="0" rtlCol="0" anchor="t">
              <a:spAutoFit/>
            </a:bodyPr>
            <a:lstStyle/>
            <a:p>
              <a:pPr algn="l">
                <a:lnSpc>
                  <a:spcPct val="100000"/>
                </a:lnSpc>
              </a:pPr>
              <a:r>
                <a:rPr lang="en-US" sz="3800" u="none" strike="noStrike" spc="-35" dirty="0" err="1">
                  <a:solidFill>
                    <a:srgbClr val="145DA0"/>
                  </a:solidFill>
                  <a:latin typeface="Apple Braille" pitchFamily="2" charset="0"/>
                  <a:cs typeface="Arial" panose="020B0604020202020204" pitchFamily="34" charset="0"/>
                </a:rPr>
                <a:t>Vận</a:t>
              </a:r>
              <a:r>
                <a:rPr lang="en-US" sz="3800" u="none" strike="noStrike" spc="-35" dirty="0">
                  <a:solidFill>
                    <a:srgbClr val="145DA0"/>
                  </a:solidFill>
                  <a:latin typeface="Apple Braille" pitchFamily="2" charset="0"/>
                  <a:cs typeface="Arial" panose="020B0604020202020204" pitchFamily="34" charset="0"/>
                </a:rPr>
                <a:t> </a:t>
              </a:r>
              <a:r>
                <a:rPr lang="en-US" sz="3800" u="none" strike="noStrike" spc="-35" dirty="0" err="1">
                  <a:solidFill>
                    <a:srgbClr val="145DA0"/>
                  </a:solidFill>
                  <a:latin typeface="Apple Braille" pitchFamily="2" charset="0"/>
                  <a:cs typeface="Arial" panose="020B0604020202020204" pitchFamily="34" charset="0"/>
                </a:rPr>
                <a:t>chuyển</a:t>
              </a:r>
              <a:endParaRPr lang="en-US" sz="3800" u="none" strike="noStrike" spc="-35" dirty="0">
                <a:solidFill>
                  <a:srgbClr val="145DA0"/>
                </a:solidFill>
                <a:latin typeface="Apple Braille" pitchFamily="2" charset="0"/>
                <a:cs typeface="Arial" panose="020B0604020202020204" pitchFamily="34" charset="0"/>
              </a:endParaRPr>
            </a:p>
          </p:txBody>
        </p:sp>
      </p:grpSp>
      <p:grpSp>
        <p:nvGrpSpPr>
          <p:cNvPr id="86" name="Group 85"/>
          <p:cNvGrpSpPr/>
          <p:nvPr/>
        </p:nvGrpSpPr>
        <p:grpSpPr>
          <a:xfrm>
            <a:off x="4608830" y="6934835"/>
            <a:ext cx="12992735" cy="1424305"/>
            <a:chOff x="7258" y="10921"/>
            <a:chExt cx="20461" cy="2243"/>
          </a:xfrm>
        </p:grpSpPr>
        <p:sp>
          <p:nvSpPr>
            <p:cNvPr id="83" name="Flowchart: Alternate Process 82"/>
            <p:cNvSpPr/>
            <p:nvPr/>
          </p:nvSpPr>
          <p:spPr>
            <a:xfrm>
              <a:off x="9920" y="11060"/>
              <a:ext cx="17531" cy="1896"/>
            </a:xfrm>
            <a:prstGeom prst="flowChartAlternateProcess">
              <a:avLst/>
            </a:prstGeom>
            <a:solidFill>
              <a:schemeClr val="bg1"/>
            </a:solidFill>
            <a:ln w="38100">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 Nghiên cứu và xây dựng kế hoạch tổ chức bài dạy ngoài thiên nhiên</a:t>
              </a:r>
            </a:p>
          </p:txBody>
        </p:sp>
        <p:grpSp>
          <p:nvGrpSpPr>
            <p:cNvPr id="53" name="Group 52"/>
            <p:cNvGrpSpPr/>
            <p:nvPr/>
          </p:nvGrpSpPr>
          <p:grpSpPr>
            <a:xfrm>
              <a:off x="7258" y="10921"/>
              <a:ext cx="3557" cy="2243"/>
              <a:chOff x="7298" y="11441"/>
              <a:chExt cx="3557" cy="2243"/>
            </a:xfrm>
          </p:grpSpPr>
          <p:sp>
            <p:nvSpPr>
              <p:cNvPr id="54" name="Freeform 16"/>
              <p:cNvSpPr/>
              <p:nvPr/>
            </p:nvSpPr>
            <p:spPr>
              <a:xfrm>
                <a:off x="8612" y="11441"/>
                <a:ext cx="2243" cy="2243"/>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VN"/>
              </a:p>
            </p:txBody>
          </p:sp>
          <p:sp>
            <p:nvSpPr>
              <p:cNvPr id="55" name="TextBox 18"/>
              <p:cNvSpPr txBox="1"/>
              <p:nvPr/>
            </p:nvSpPr>
            <p:spPr>
              <a:xfrm>
                <a:off x="8840" y="11871"/>
                <a:ext cx="1786" cy="1352"/>
              </a:xfrm>
              <a:prstGeom prst="rect">
                <a:avLst/>
              </a:prstGeom>
            </p:spPr>
            <p:txBody>
              <a:bodyPr lIns="0" tIns="0" rIns="0" bIns="0" rtlCol="0" anchor="t">
                <a:spAutoFit/>
              </a:bodyPr>
              <a:lstStyle/>
              <a:p>
                <a:pPr marL="0" lvl="0" indent="0" algn="ctr">
                  <a:lnSpc>
                    <a:spcPts val="6695"/>
                  </a:lnSpc>
                  <a:spcBef>
                    <a:spcPct val="0"/>
                  </a:spcBef>
                </a:pPr>
                <a:r>
                  <a:rPr lang="en-US" sz="4785">
                    <a:solidFill>
                      <a:srgbClr val="FDFDFD"/>
                    </a:solidFill>
                    <a:latin typeface="Open Sans Extra Bold" panose="020B0906030804020204"/>
                  </a:rPr>
                  <a:t>04</a:t>
                </a:r>
              </a:p>
            </p:txBody>
          </p:sp>
          <p:grpSp>
            <p:nvGrpSpPr>
              <p:cNvPr id="56" name="Group 31"/>
              <p:cNvGrpSpPr/>
              <p:nvPr/>
            </p:nvGrpSpPr>
            <p:grpSpPr>
              <a:xfrm>
                <a:off x="7298" y="12138"/>
                <a:ext cx="588" cy="588"/>
                <a:chOff x="0" y="0"/>
                <a:chExt cx="812800" cy="812800"/>
              </a:xfrm>
            </p:grpSpPr>
            <p:sp>
              <p:nvSpPr>
                <p:cNvPr id="57"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VN"/>
                </a:p>
              </p:txBody>
            </p:sp>
            <p:sp>
              <p:nvSpPr>
                <p:cNvPr id="58" name="TextBox 3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sp>
          <p:nvSpPr>
            <p:cNvPr id="84" name="TextBox 11"/>
            <p:cNvSpPr txBox="1"/>
            <p:nvPr/>
          </p:nvSpPr>
          <p:spPr>
            <a:xfrm>
              <a:off x="11541" y="11451"/>
              <a:ext cx="16178" cy="921"/>
            </a:xfrm>
            <a:prstGeom prst="rect">
              <a:avLst/>
            </a:prstGeom>
          </p:spPr>
          <p:txBody>
            <a:bodyPr wrap="square" lIns="0" tIns="0" rIns="0" bIns="0" rtlCol="0" anchor="t">
              <a:spAutoFit/>
            </a:bodyPr>
            <a:lstStyle/>
            <a:p>
              <a:pPr algn="l">
                <a:lnSpc>
                  <a:spcPct val="100000"/>
                </a:lnSpc>
              </a:pPr>
              <a:r>
                <a:rPr lang="en-US" sz="3800" u="none" strike="noStrike" spc="-35" dirty="0" err="1">
                  <a:solidFill>
                    <a:srgbClr val="145DA0"/>
                  </a:solidFill>
                  <a:latin typeface="Apple Braille" pitchFamily="2" charset="0"/>
                  <a:cs typeface="Arial" panose="020B0604020202020204" pitchFamily="34" charset="0"/>
                </a:rPr>
                <a:t>Khách</a:t>
              </a:r>
              <a:r>
                <a:rPr lang="en-US" sz="3800" u="none" strike="noStrike" spc="-35" dirty="0">
                  <a:solidFill>
                    <a:srgbClr val="145DA0"/>
                  </a:solidFill>
                  <a:latin typeface="Apple Braille" pitchFamily="2" charset="0"/>
                  <a:cs typeface="Arial" panose="020B0604020202020204" pitchFamily="34" charset="0"/>
                </a:rPr>
                <a:t> </a:t>
              </a:r>
              <a:r>
                <a:rPr lang="en-US" sz="3800" u="none" strike="noStrike" spc="-35" dirty="0" err="1">
                  <a:solidFill>
                    <a:srgbClr val="145DA0"/>
                  </a:solidFill>
                  <a:latin typeface="Apple Braille" pitchFamily="2" charset="0"/>
                  <a:cs typeface="Arial" panose="020B0604020202020204" pitchFamily="34" charset="0"/>
                </a:rPr>
                <a:t>hàng</a:t>
              </a:r>
              <a:endParaRPr lang="en-US" sz="3800" u="none" strike="noStrike" spc="-35" dirty="0">
                <a:solidFill>
                  <a:srgbClr val="145DA0"/>
                </a:solidFill>
                <a:latin typeface="Apple Braille" pitchFamily="2" charset="0"/>
                <a:cs typeface="Arial" panose="020B0604020202020204" pitchFamily="34" charset="0"/>
              </a:endParaRPr>
            </a:p>
          </p:txBody>
        </p:sp>
      </p:grpSp>
      <p:grpSp>
        <p:nvGrpSpPr>
          <p:cNvPr id="89" name="Group 88"/>
          <p:cNvGrpSpPr/>
          <p:nvPr/>
        </p:nvGrpSpPr>
        <p:grpSpPr>
          <a:xfrm>
            <a:off x="4345305" y="8736965"/>
            <a:ext cx="12959080" cy="1424305"/>
            <a:chOff x="6843" y="13759"/>
            <a:chExt cx="20408" cy="2243"/>
          </a:xfrm>
        </p:grpSpPr>
        <p:sp>
          <p:nvSpPr>
            <p:cNvPr id="87" name="Flowchart: Alternate Process 86"/>
            <p:cNvSpPr/>
            <p:nvPr/>
          </p:nvSpPr>
          <p:spPr>
            <a:xfrm>
              <a:off x="9160" y="13900"/>
              <a:ext cx="17531" cy="1896"/>
            </a:xfrm>
            <a:prstGeom prst="flowChartAlternateProcess">
              <a:avLst/>
            </a:prstGeom>
            <a:solidFill>
              <a:schemeClr val="bg1"/>
            </a:solidFill>
            <a:ln w="38100">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 Nghiên cứu và xây dựng kế hoạch tổ chức bài dạy ngoài thiên nhiên</a:t>
              </a:r>
            </a:p>
          </p:txBody>
        </p:sp>
        <p:grpSp>
          <p:nvGrpSpPr>
            <p:cNvPr id="44" name="Group 43"/>
            <p:cNvGrpSpPr/>
            <p:nvPr/>
          </p:nvGrpSpPr>
          <p:grpSpPr>
            <a:xfrm>
              <a:off x="6843" y="13759"/>
              <a:ext cx="3304" cy="2243"/>
              <a:chOff x="6723" y="14239"/>
              <a:chExt cx="3304" cy="2243"/>
            </a:xfrm>
          </p:grpSpPr>
          <p:sp>
            <p:nvSpPr>
              <p:cNvPr id="19" name="Freeform 19"/>
              <p:cNvSpPr/>
              <p:nvPr/>
            </p:nvSpPr>
            <p:spPr>
              <a:xfrm>
                <a:off x="7784" y="14239"/>
                <a:ext cx="2243" cy="2243"/>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VN"/>
              </a:p>
            </p:txBody>
          </p:sp>
          <p:sp>
            <p:nvSpPr>
              <p:cNvPr id="21" name="TextBox 21"/>
              <p:cNvSpPr txBox="1"/>
              <p:nvPr/>
            </p:nvSpPr>
            <p:spPr>
              <a:xfrm>
                <a:off x="8012" y="14669"/>
                <a:ext cx="1786" cy="1352"/>
              </a:xfrm>
              <a:prstGeom prst="rect">
                <a:avLst/>
              </a:prstGeom>
            </p:spPr>
            <p:txBody>
              <a:bodyPr lIns="0" tIns="0" rIns="0" bIns="0" rtlCol="0" anchor="t">
                <a:spAutoFit/>
              </a:bodyPr>
              <a:lstStyle/>
              <a:p>
                <a:pPr marL="0" lvl="0" indent="0" algn="ctr">
                  <a:lnSpc>
                    <a:spcPts val="6695"/>
                  </a:lnSpc>
                  <a:spcBef>
                    <a:spcPct val="0"/>
                  </a:spcBef>
                </a:pPr>
                <a:r>
                  <a:rPr lang="en-US" sz="4785">
                    <a:solidFill>
                      <a:srgbClr val="FDFDFD"/>
                    </a:solidFill>
                    <a:latin typeface="Open Sans Extra Bold" panose="020B0906030804020204"/>
                  </a:rPr>
                  <a:t>05</a:t>
                </a:r>
              </a:p>
            </p:txBody>
          </p:sp>
          <p:grpSp>
            <p:nvGrpSpPr>
              <p:cNvPr id="28" name="Group 28"/>
              <p:cNvGrpSpPr/>
              <p:nvPr/>
            </p:nvGrpSpPr>
            <p:grpSpPr>
              <a:xfrm>
                <a:off x="6723" y="14724"/>
                <a:ext cx="588" cy="588"/>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VN"/>
                </a:p>
              </p:txBody>
            </p:sp>
            <p:sp>
              <p:nvSpPr>
                <p:cNvPr id="30" name="TextBox 3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sp>
          <p:nvSpPr>
            <p:cNvPr id="88" name="TextBox 11"/>
            <p:cNvSpPr txBox="1"/>
            <p:nvPr/>
          </p:nvSpPr>
          <p:spPr>
            <a:xfrm>
              <a:off x="11073" y="14282"/>
              <a:ext cx="16178" cy="921"/>
            </a:xfrm>
            <a:prstGeom prst="rect">
              <a:avLst/>
            </a:prstGeom>
          </p:spPr>
          <p:txBody>
            <a:bodyPr wrap="square" lIns="0" tIns="0" rIns="0" bIns="0" rtlCol="0" anchor="t">
              <a:spAutoFit/>
            </a:bodyPr>
            <a:lstStyle/>
            <a:p>
              <a:pPr algn="l">
                <a:lnSpc>
                  <a:spcPct val="100000"/>
                </a:lnSpc>
              </a:pPr>
              <a:r>
                <a:rPr lang="en-US" sz="3800" u="none" strike="noStrike" spc="-35" dirty="0" err="1">
                  <a:solidFill>
                    <a:srgbClr val="145DA0"/>
                  </a:solidFill>
                  <a:latin typeface="Apple Braille" pitchFamily="2" charset="0"/>
                  <a:cs typeface="Arial" panose="020B0604020202020204" pitchFamily="34" charset="0"/>
                </a:rPr>
                <a:t>Sản</a:t>
              </a:r>
              <a:r>
                <a:rPr lang="en-US" sz="3800" u="none" strike="noStrike" spc="-35" dirty="0">
                  <a:solidFill>
                    <a:srgbClr val="145DA0"/>
                  </a:solidFill>
                  <a:latin typeface="Apple Braille" pitchFamily="2" charset="0"/>
                  <a:cs typeface="Arial" panose="020B0604020202020204" pitchFamily="34" charset="0"/>
                </a:rPr>
                <a:t> </a:t>
              </a:r>
              <a:r>
                <a:rPr lang="en-US" sz="3800" u="none" strike="noStrike" spc="-35" dirty="0" err="1">
                  <a:solidFill>
                    <a:srgbClr val="145DA0"/>
                  </a:solidFill>
                  <a:latin typeface="Apple Braille" pitchFamily="2" charset="0"/>
                  <a:cs typeface="Arial" panose="020B0604020202020204" pitchFamily="34" charset="0"/>
                </a:rPr>
                <a:t>phẩm</a:t>
              </a:r>
              <a:endParaRPr lang="en-US" sz="3800" u="none" strike="noStrike" spc="-35" dirty="0">
                <a:solidFill>
                  <a:srgbClr val="145DA0"/>
                </a:solidFill>
                <a:latin typeface="Apple Braille" pitchFamily="2" charset="0"/>
                <a:cs typeface="Arial" panose="020B0604020202020204" pitchFamily="34" charset="0"/>
              </a:endParaRPr>
            </a:p>
          </p:txBody>
        </p:sp>
      </p:grpSp>
      <p:sp>
        <p:nvSpPr>
          <p:cNvPr id="90" name="Freeform 8"/>
          <p:cNvSpPr/>
          <p:nvPr/>
        </p:nvSpPr>
        <p:spPr>
          <a:xfrm rot="20998457" flipH="1">
            <a:off x="18805525" y="4665345"/>
            <a:ext cx="2545080" cy="1794510"/>
          </a:xfrm>
          <a:custGeom>
            <a:avLst/>
            <a:gdLst/>
            <a:ahLst/>
            <a:cxnLst/>
            <a:rect l="l" t="t" r="r" b="b"/>
            <a:pathLst>
              <a:path w="3956349" h="2180938">
                <a:moveTo>
                  <a:pt x="3956349" y="0"/>
                </a:moveTo>
                <a:lnTo>
                  <a:pt x="0" y="0"/>
                </a:lnTo>
                <a:lnTo>
                  <a:pt x="0" y="2180937"/>
                </a:lnTo>
                <a:lnTo>
                  <a:pt x="3956349" y="2180937"/>
                </a:lnTo>
                <a:lnTo>
                  <a:pt x="3956349" y="0"/>
                </a:lnTo>
                <a:close/>
              </a:path>
            </a:pathLst>
          </a:custGeom>
          <a:blipFill>
            <a:blip r:embed="rId4"/>
            <a:stretch>
              <a:fillRect/>
            </a:stretch>
          </a:blipFill>
        </p:spPr>
        <p:txBody>
          <a:bodyPr/>
          <a:lstStyle/>
          <a:p>
            <a:endParaRPr lang="en-VN"/>
          </a:p>
        </p:txBody>
      </p:sp>
      <p:sp>
        <p:nvSpPr>
          <p:cNvPr id="8" name="Google Shape;122;p3">
            <a:extLst>
              <a:ext uri="{FF2B5EF4-FFF2-40B4-BE49-F238E27FC236}">
                <a16:creationId xmlns:a16="http://schemas.microsoft.com/office/drawing/2014/main" id="{CB16EE0B-88E8-F46F-2835-A2711ED1332C}"/>
              </a:ext>
            </a:extLst>
          </p:cNvPr>
          <p:cNvSpPr txBox="1"/>
          <p:nvPr/>
        </p:nvSpPr>
        <p:spPr>
          <a:xfrm>
            <a:off x="2748280" y="514233"/>
            <a:ext cx="15580480" cy="615553"/>
          </a:xfrm>
          <a:prstGeom prst="rect">
            <a:avLst/>
          </a:prstGeom>
          <a:noFill/>
          <a:ln>
            <a:noFill/>
          </a:ln>
        </p:spPr>
        <p:txBody>
          <a:bodyPr spcFirstLastPara="1" wrap="square" lIns="0" tIns="0" rIns="0" bIns="0" anchor="t" anchorCtr="0">
            <a:spAutoFit/>
          </a:bodyPr>
          <a:lstStyle/>
          <a:p>
            <a:r>
              <a:rPr lang="en-VN" sz="4000" b="1" dirty="0">
                <a:solidFill>
                  <a:srgbClr val="002060"/>
                </a:solidFill>
                <a:latin typeface="Apple Braille" pitchFamily="2" charset="0"/>
              </a:rPr>
              <a:t>Ý TƯỞNG PHÂN TÍCH</a:t>
            </a:r>
          </a:p>
        </p:txBody>
      </p:sp>
      <p:pic>
        <p:nvPicPr>
          <p:cNvPr id="9" name="Picture 8" descr="A logo with a globe and text&#10;&#10;Description automatically generated">
            <a:extLst>
              <a:ext uri="{FF2B5EF4-FFF2-40B4-BE49-F238E27FC236}">
                <a16:creationId xmlns:a16="http://schemas.microsoft.com/office/drawing/2014/main" id="{EE5784B8-E518-95AE-5938-5CEEAF132CA1}"/>
              </a:ext>
            </a:extLst>
          </p:cNvPr>
          <p:cNvPicPr>
            <a:picLocks noChangeAspect="1"/>
          </p:cNvPicPr>
          <p:nvPr/>
        </p:nvPicPr>
        <p:blipFill>
          <a:blip r:embed="rId5"/>
          <a:stretch>
            <a:fillRect/>
          </a:stretch>
        </p:blipFill>
        <p:spPr>
          <a:xfrm>
            <a:off x="16821381" y="160482"/>
            <a:ext cx="1237788" cy="1237788"/>
          </a:xfrm>
          <a:prstGeom prst="rect">
            <a:avLst/>
          </a:prstGeom>
        </p:spPr>
      </p:pic>
    </p:spTree>
    <p:extLst>
      <p:ext uri="{BB962C8B-B14F-4D97-AF65-F5344CB8AC3E}">
        <p14:creationId xmlns:p14="http://schemas.microsoft.com/office/powerpoint/2010/main" val="1194166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p:cTn id="7" dur="1000" fill="hold"/>
                                        <p:tgtEl>
                                          <p:spTgt spid="73"/>
                                        </p:tgtEl>
                                        <p:attrNameLst>
                                          <p:attrName>ppt_x</p:attrName>
                                        </p:attrNameLst>
                                      </p:cBhvr>
                                      <p:tavLst>
                                        <p:tav tm="0">
                                          <p:val>
                                            <p:strVal val="#ppt_x-.2"/>
                                          </p:val>
                                        </p:tav>
                                        <p:tav tm="100000">
                                          <p:val>
                                            <p:strVal val="#ppt_x"/>
                                          </p:val>
                                        </p:tav>
                                      </p:tavLst>
                                    </p:anim>
                                    <p:anim calcmode="lin" valueType="num">
                                      <p:cBhvr>
                                        <p:cTn id="8" dur="1000" fill="hold"/>
                                        <p:tgtEl>
                                          <p:spTgt spid="73"/>
                                        </p:tgtEl>
                                        <p:attrNameLst>
                                          <p:attrName>ppt_y</p:attrName>
                                        </p:attrNameLst>
                                      </p:cBhvr>
                                      <p:tavLst>
                                        <p:tav tm="0">
                                          <p:val>
                                            <p:strVal val="#ppt_y"/>
                                          </p:val>
                                        </p:tav>
                                        <p:tav tm="100000">
                                          <p:val>
                                            <p:strVal val="#ppt_y"/>
                                          </p:val>
                                        </p:tav>
                                      </p:tavLst>
                                    </p:anim>
                                    <p:animEffect transition="in" filter="wipe(right)" prLst="gradientSize: 0.1">
                                      <p:cBhvr>
                                        <p:cTn id="9" dur="1000"/>
                                        <p:tgtEl>
                                          <p:spTgt spid="73"/>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77"/>
                                        </p:tgtEl>
                                        <p:attrNameLst>
                                          <p:attrName>style.visibility</p:attrName>
                                        </p:attrNameLst>
                                      </p:cBhvr>
                                      <p:to>
                                        <p:strVal val="visible"/>
                                      </p:to>
                                    </p:set>
                                    <p:anim calcmode="lin" valueType="num">
                                      <p:cBhvr>
                                        <p:cTn id="14" dur="1000" fill="hold"/>
                                        <p:tgtEl>
                                          <p:spTgt spid="77"/>
                                        </p:tgtEl>
                                        <p:attrNameLst>
                                          <p:attrName>ppt_x</p:attrName>
                                        </p:attrNameLst>
                                      </p:cBhvr>
                                      <p:tavLst>
                                        <p:tav tm="0">
                                          <p:val>
                                            <p:strVal val="#ppt_x-.2"/>
                                          </p:val>
                                        </p:tav>
                                        <p:tav tm="100000">
                                          <p:val>
                                            <p:strVal val="#ppt_x"/>
                                          </p:val>
                                        </p:tav>
                                      </p:tavLst>
                                    </p:anim>
                                    <p:anim calcmode="lin" valueType="num">
                                      <p:cBhvr>
                                        <p:cTn id="15" dur="1000" fill="hold"/>
                                        <p:tgtEl>
                                          <p:spTgt spid="77"/>
                                        </p:tgtEl>
                                        <p:attrNameLst>
                                          <p:attrName>ppt_y</p:attrName>
                                        </p:attrNameLst>
                                      </p:cBhvr>
                                      <p:tavLst>
                                        <p:tav tm="0">
                                          <p:val>
                                            <p:strVal val="#ppt_y"/>
                                          </p:val>
                                        </p:tav>
                                        <p:tav tm="100000">
                                          <p:val>
                                            <p:strVal val="#ppt_y"/>
                                          </p:val>
                                        </p:tav>
                                      </p:tavLst>
                                    </p:anim>
                                    <p:animEffect transition="in" filter="wipe(right)" prLst="gradientSize: 0.1">
                                      <p:cBhvr>
                                        <p:cTn id="16" dur="1000"/>
                                        <p:tgtEl>
                                          <p:spTgt spid="77"/>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81"/>
                                        </p:tgtEl>
                                        <p:attrNameLst>
                                          <p:attrName>style.visibility</p:attrName>
                                        </p:attrNameLst>
                                      </p:cBhvr>
                                      <p:to>
                                        <p:strVal val="visible"/>
                                      </p:to>
                                    </p:set>
                                    <p:anim calcmode="lin" valueType="num">
                                      <p:cBhvr>
                                        <p:cTn id="21" dur="1000" fill="hold"/>
                                        <p:tgtEl>
                                          <p:spTgt spid="81"/>
                                        </p:tgtEl>
                                        <p:attrNameLst>
                                          <p:attrName>ppt_x</p:attrName>
                                        </p:attrNameLst>
                                      </p:cBhvr>
                                      <p:tavLst>
                                        <p:tav tm="0">
                                          <p:val>
                                            <p:strVal val="#ppt_x-.2"/>
                                          </p:val>
                                        </p:tav>
                                        <p:tav tm="100000">
                                          <p:val>
                                            <p:strVal val="#ppt_x"/>
                                          </p:val>
                                        </p:tav>
                                      </p:tavLst>
                                    </p:anim>
                                    <p:anim calcmode="lin" valueType="num">
                                      <p:cBhvr>
                                        <p:cTn id="22" dur="1000" fill="hold"/>
                                        <p:tgtEl>
                                          <p:spTgt spid="81"/>
                                        </p:tgtEl>
                                        <p:attrNameLst>
                                          <p:attrName>ppt_y</p:attrName>
                                        </p:attrNameLst>
                                      </p:cBhvr>
                                      <p:tavLst>
                                        <p:tav tm="0">
                                          <p:val>
                                            <p:strVal val="#ppt_y"/>
                                          </p:val>
                                        </p:tav>
                                        <p:tav tm="100000">
                                          <p:val>
                                            <p:strVal val="#ppt_y"/>
                                          </p:val>
                                        </p:tav>
                                      </p:tavLst>
                                    </p:anim>
                                    <p:animEffect transition="in" filter="wipe(right)" prLst="gradientSize: 0.1">
                                      <p:cBhvr>
                                        <p:cTn id="23" dur="1000"/>
                                        <p:tgtEl>
                                          <p:spTgt spid="81"/>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nodeType="clickEffect">
                                  <p:stCondLst>
                                    <p:cond delay="0"/>
                                  </p:stCondLst>
                                  <p:childTnLst>
                                    <p:set>
                                      <p:cBhvr>
                                        <p:cTn id="27" dur="1" fill="hold">
                                          <p:stCondLst>
                                            <p:cond delay="0"/>
                                          </p:stCondLst>
                                        </p:cTn>
                                        <p:tgtEl>
                                          <p:spTgt spid="86"/>
                                        </p:tgtEl>
                                        <p:attrNameLst>
                                          <p:attrName>style.visibility</p:attrName>
                                        </p:attrNameLst>
                                      </p:cBhvr>
                                      <p:to>
                                        <p:strVal val="visible"/>
                                      </p:to>
                                    </p:set>
                                    <p:anim calcmode="lin" valueType="num">
                                      <p:cBhvr>
                                        <p:cTn id="28" dur="1000" fill="hold"/>
                                        <p:tgtEl>
                                          <p:spTgt spid="86"/>
                                        </p:tgtEl>
                                        <p:attrNameLst>
                                          <p:attrName>ppt_x</p:attrName>
                                        </p:attrNameLst>
                                      </p:cBhvr>
                                      <p:tavLst>
                                        <p:tav tm="0">
                                          <p:val>
                                            <p:strVal val="#ppt_x-.2"/>
                                          </p:val>
                                        </p:tav>
                                        <p:tav tm="100000">
                                          <p:val>
                                            <p:strVal val="#ppt_x"/>
                                          </p:val>
                                        </p:tav>
                                      </p:tavLst>
                                    </p:anim>
                                    <p:anim calcmode="lin" valueType="num">
                                      <p:cBhvr>
                                        <p:cTn id="29" dur="1000" fill="hold"/>
                                        <p:tgtEl>
                                          <p:spTgt spid="86"/>
                                        </p:tgtEl>
                                        <p:attrNameLst>
                                          <p:attrName>ppt_y</p:attrName>
                                        </p:attrNameLst>
                                      </p:cBhvr>
                                      <p:tavLst>
                                        <p:tav tm="0">
                                          <p:val>
                                            <p:strVal val="#ppt_y"/>
                                          </p:val>
                                        </p:tav>
                                        <p:tav tm="100000">
                                          <p:val>
                                            <p:strVal val="#ppt_y"/>
                                          </p:val>
                                        </p:tav>
                                      </p:tavLst>
                                    </p:anim>
                                    <p:animEffect transition="in" filter="wipe(right)" prLst="gradientSize: 0.1">
                                      <p:cBhvr>
                                        <p:cTn id="30" dur="1000"/>
                                        <p:tgtEl>
                                          <p:spTgt spid="86"/>
                                        </p:tgtEl>
                                      </p:cBhvr>
                                    </p:animEffect>
                                  </p:childTnLst>
                                </p:cTn>
                              </p:par>
                            </p:childTnLst>
                          </p:cTn>
                        </p:par>
                      </p:childTnLst>
                    </p:cTn>
                  </p:par>
                  <p:par>
                    <p:cTn id="31" fill="hold">
                      <p:stCondLst>
                        <p:cond delay="indefinite"/>
                      </p:stCondLst>
                      <p:childTnLst>
                        <p:par>
                          <p:cTn id="32" fill="hold">
                            <p:stCondLst>
                              <p:cond delay="0"/>
                            </p:stCondLst>
                            <p:childTnLst>
                              <p:par>
                                <p:cTn id="33" presetID="29" presetClass="entr" presetSubtype="0" fill="hold" nodeType="clickEffect">
                                  <p:stCondLst>
                                    <p:cond delay="0"/>
                                  </p:stCondLst>
                                  <p:childTnLst>
                                    <p:set>
                                      <p:cBhvr>
                                        <p:cTn id="34" dur="1" fill="hold">
                                          <p:stCondLst>
                                            <p:cond delay="0"/>
                                          </p:stCondLst>
                                        </p:cTn>
                                        <p:tgtEl>
                                          <p:spTgt spid="89"/>
                                        </p:tgtEl>
                                        <p:attrNameLst>
                                          <p:attrName>style.visibility</p:attrName>
                                        </p:attrNameLst>
                                      </p:cBhvr>
                                      <p:to>
                                        <p:strVal val="visible"/>
                                      </p:to>
                                    </p:set>
                                    <p:anim calcmode="lin" valueType="num">
                                      <p:cBhvr>
                                        <p:cTn id="35" dur="1000" fill="hold"/>
                                        <p:tgtEl>
                                          <p:spTgt spid="89"/>
                                        </p:tgtEl>
                                        <p:attrNameLst>
                                          <p:attrName>ppt_x</p:attrName>
                                        </p:attrNameLst>
                                      </p:cBhvr>
                                      <p:tavLst>
                                        <p:tav tm="0">
                                          <p:val>
                                            <p:strVal val="#ppt_x-.2"/>
                                          </p:val>
                                        </p:tav>
                                        <p:tav tm="100000">
                                          <p:val>
                                            <p:strVal val="#ppt_x"/>
                                          </p:val>
                                        </p:tav>
                                      </p:tavLst>
                                    </p:anim>
                                    <p:anim calcmode="lin" valueType="num">
                                      <p:cBhvr>
                                        <p:cTn id="36" dur="1000" fill="hold"/>
                                        <p:tgtEl>
                                          <p:spTgt spid="89"/>
                                        </p:tgtEl>
                                        <p:attrNameLst>
                                          <p:attrName>ppt_y</p:attrName>
                                        </p:attrNameLst>
                                      </p:cBhvr>
                                      <p:tavLst>
                                        <p:tav tm="0">
                                          <p:val>
                                            <p:strVal val="#ppt_y"/>
                                          </p:val>
                                        </p:tav>
                                        <p:tav tm="100000">
                                          <p:val>
                                            <p:strVal val="#ppt_y"/>
                                          </p:val>
                                        </p:tav>
                                      </p:tavLst>
                                    </p:anim>
                                    <p:animEffect transition="in" filter="wipe(right)" prLst="gradientSize: 0.1">
                                      <p:cBhvr>
                                        <p:cTn id="37"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Google Shape;160;p5"/>
          <p:cNvCxnSpPr/>
          <p:nvPr/>
        </p:nvCxnSpPr>
        <p:spPr>
          <a:xfrm flipV="1">
            <a:off x="2377148" y="1277998"/>
            <a:ext cx="9982200" cy="28575"/>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grpSp>
        <p:nvGrpSpPr>
          <p:cNvPr id="11" name="Group 10"/>
          <p:cNvGrpSpPr/>
          <p:nvPr/>
        </p:nvGrpSpPr>
        <p:grpSpPr>
          <a:xfrm>
            <a:off x="956018" y="183996"/>
            <a:ext cx="1421130" cy="1421130"/>
            <a:chOff x="4440" y="2235"/>
            <a:chExt cx="2238" cy="2238"/>
          </a:xfrm>
        </p:grpSpPr>
        <p:sp>
          <p:nvSpPr>
            <p:cNvPr id="37" name="Oval 36"/>
            <p:cNvSpPr/>
            <p:nvPr/>
          </p:nvSpPr>
          <p:spPr>
            <a:xfrm>
              <a:off x="4440" y="2235"/>
              <a:ext cx="2238" cy="2238"/>
            </a:xfrm>
            <a:prstGeom prst="ellipse">
              <a:avLst/>
            </a:prstGeom>
            <a:solidFill>
              <a:schemeClr val="bg1"/>
            </a:solidFill>
          </p:spPr>
          <p:style>
            <a:lnRef idx="0">
              <a:srgbClr val="FFFFFF"/>
            </a:lnRef>
            <a:fillRef idx="3">
              <a:schemeClr val="accent1"/>
            </a:fillRef>
            <a:effectRef idx="0">
              <a:srgbClr val="FFFFFF"/>
            </a:effectRef>
            <a:fontRef idx="minor">
              <a:schemeClr val="lt1"/>
            </a:fontRef>
          </p:style>
          <p:txBody>
            <a:bodyPr rtlCol="0" anchor="ctr"/>
            <a:lstStyle/>
            <a:p>
              <a:pPr algn="ctr"/>
              <a:endParaRPr lang="en-US" sz="2700"/>
            </a:p>
          </p:txBody>
        </p:sp>
        <p:sp>
          <p:nvSpPr>
            <p:cNvPr id="38" name="Oval 37"/>
            <p:cNvSpPr/>
            <p:nvPr/>
          </p:nvSpPr>
          <p:spPr>
            <a:xfrm>
              <a:off x="4680" y="2460"/>
              <a:ext cx="1793" cy="179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Times New Roman" panose="02020603050405020304" pitchFamily="18" charset="0"/>
                  <a:cs typeface="Times New Roman" panose="02020603050405020304" pitchFamily="18" charset="0"/>
                </a:rPr>
                <a:t>3</a:t>
              </a:r>
            </a:p>
          </p:txBody>
        </p:sp>
      </p:grpSp>
      <p:sp>
        <p:nvSpPr>
          <p:cNvPr id="17" name="Freeform 17"/>
          <p:cNvSpPr/>
          <p:nvPr/>
        </p:nvSpPr>
        <p:spPr>
          <a:xfrm rot="2984660">
            <a:off x="16967972" y="4439722"/>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grpSp>
        <p:nvGrpSpPr>
          <p:cNvPr id="14" name="Group 14"/>
          <p:cNvGrpSpPr/>
          <p:nvPr/>
        </p:nvGrpSpPr>
        <p:grpSpPr>
          <a:xfrm>
            <a:off x="-1572664" y="9044214"/>
            <a:ext cx="2545888" cy="25458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txBody>
            <a:bodyPr/>
            <a:lstStyle/>
            <a:p>
              <a:endParaRPr lang="en-VN"/>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2" name="Text Box 1"/>
          <p:cNvSpPr txBox="1"/>
          <p:nvPr/>
        </p:nvSpPr>
        <p:spPr>
          <a:xfrm>
            <a:off x="-299720" y="-2419350"/>
            <a:ext cx="6096000" cy="368300"/>
          </a:xfrm>
          <a:prstGeom prst="rect">
            <a:avLst/>
          </a:prstGeom>
          <a:noFill/>
        </p:spPr>
        <p:txBody>
          <a:bodyPr wrap="square" rtlCol="0">
            <a:spAutoFit/>
          </a:bodyPr>
          <a:lstStyle/>
          <a:p>
            <a:endParaRPr lang="en-US"/>
          </a:p>
        </p:txBody>
      </p:sp>
      <p:sp>
        <p:nvSpPr>
          <p:cNvPr id="4" name="Google Shape;122;p3">
            <a:extLst>
              <a:ext uri="{FF2B5EF4-FFF2-40B4-BE49-F238E27FC236}">
                <a16:creationId xmlns:a16="http://schemas.microsoft.com/office/drawing/2014/main" id="{E3DFC5E6-DC05-2FC8-66BF-8C72E0DB880B}"/>
              </a:ext>
            </a:extLst>
          </p:cNvPr>
          <p:cNvSpPr txBox="1"/>
          <p:nvPr/>
        </p:nvSpPr>
        <p:spPr>
          <a:xfrm>
            <a:off x="2478689" y="484621"/>
            <a:ext cx="15580480" cy="615553"/>
          </a:xfrm>
          <a:prstGeom prst="rect">
            <a:avLst/>
          </a:prstGeom>
          <a:noFill/>
          <a:ln>
            <a:noFill/>
          </a:ln>
        </p:spPr>
        <p:txBody>
          <a:bodyPr spcFirstLastPara="1" wrap="square" lIns="0" tIns="0" rIns="0" bIns="0" anchor="t" anchorCtr="0">
            <a:spAutoFit/>
          </a:bodyPr>
          <a:lstStyle/>
          <a:p>
            <a:r>
              <a:rPr lang="en-VN" sz="4000" b="1" dirty="0">
                <a:solidFill>
                  <a:srgbClr val="002060"/>
                </a:solidFill>
                <a:latin typeface="Apple Braille" pitchFamily="2" charset="0"/>
              </a:rPr>
              <a:t>XÂY DỰNG MÔ HÌNH DỮ LIỆU VÀ PHÂN TÍCH DỮ LIỆU</a:t>
            </a:r>
          </a:p>
        </p:txBody>
      </p:sp>
      <p:pic>
        <p:nvPicPr>
          <p:cNvPr id="6" name="Picture 5" descr="A logo with a globe and text&#10;&#10;Description automatically generated">
            <a:extLst>
              <a:ext uri="{FF2B5EF4-FFF2-40B4-BE49-F238E27FC236}">
                <a16:creationId xmlns:a16="http://schemas.microsoft.com/office/drawing/2014/main" id="{E721A21B-A54A-F4F9-0E8E-4AB9167D8962}"/>
              </a:ext>
            </a:extLst>
          </p:cNvPr>
          <p:cNvPicPr>
            <a:picLocks noChangeAspect="1"/>
          </p:cNvPicPr>
          <p:nvPr/>
        </p:nvPicPr>
        <p:blipFill>
          <a:blip r:embed="rId5"/>
          <a:stretch>
            <a:fillRect/>
          </a:stretch>
        </p:blipFill>
        <p:spPr>
          <a:xfrm>
            <a:off x="16821381" y="160482"/>
            <a:ext cx="1237788" cy="1237788"/>
          </a:xfrm>
          <a:prstGeom prst="rect">
            <a:avLst/>
          </a:prstGeom>
        </p:spPr>
      </p:pic>
      <p:sp>
        <p:nvSpPr>
          <p:cNvPr id="8" name="Google Shape;169;p5">
            <a:extLst>
              <a:ext uri="{FF2B5EF4-FFF2-40B4-BE49-F238E27FC236}">
                <a16:creationId xmlns:a16="http://schemas.microsoft.com/office/drawing/2014/main" id="{2C3B1EF0-46C4-963E-58BB-7F97A4FCE38D}"/>
              </a:ext>
            </a:extLst>
          </p:cNvPr>
          <p:cNvSpPr txBox="1"/>
          <p:nvPr/>
        </p:nvSpPr>
        <p:spPr>
          <a:xfrm>
            <a:off x="2246973" y="1975563"/>
            <a:ext cx="9178429" cy="77727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b="1" dirty="0" err="1">
                <a:solidFill>
                  <a:srgbClr val="002060"/>
                </a:solidFill>
                <a:latin typeface="Apple Braille" pitchFamily="2" charset="0"/>
              </a:rPr>
              <a:t>Giới</a:t>
            </a:r>
            <a:r>
              <a:rPr lang="en-US" sz="3600" b="1" dirty="0">
                <a:solidFill>
                  <a:srgbClr val="002060"/>
                </a:solidFill>
                <a:latin typeface="Apple Braille" pitchFamily="2" charset="0"/>
              </a:rPr>
              <a:t> </a:t>
            </a:r>
            <a:r>
              <a:rPr lang="en-US" sz="3600" b="1" dirty="0" err="1">
                <a:solidFill>
                  <a:srgbClr val="002060"/>
                </a:solidFill>
                <a:latin typeface="Apple Braille" pitchFamily="2" charset="0"/>
              </a:rPr>
              <a:t>thiệu</a:t>
            </a:r>
            <a:r>
              <a:rPr lang="en-US" sz="3600" b="1" dirty="0">
                <a:solidFill>
                  <a:srgbClr val="002060"/>
                </a:solidFill>
                <a:latin typeface="Apple Braille" pitchFamily="2" charset="0"/>
              </a:rPr>
              <a:t> </a:t>
            </a:r>
            <a:r>
              <a:rPr lang="en-US" sz="3600" b="1" dirty="0" err="1">
                <a:solidFill>
                  <a:srgbClr val="002060"/>
                </a:solidFill>
                <a:latin typeface="Apple Braille" pitchFamily="2" charset="0"/>
              </a:rPr>
              <a:t>về</a:t>
            </a:r>
            <a:r>
              <a:rPr lang="en-US" sz="3600" b="1" dirty="0">
                <a:solidFill>
                  <a:srgbClr val="002060"/>
                </a:solidFill>
                <a:latin typeface="Apple Braille" pitchFamily="2" charset="0"/>
              </a:rPr>
              <a:t> </a:t>
            </a:r>
            <a:r>
              <a:rPr lang="en-US" sz="3600" b="1" dirty="0" err="1">
                <a:solidFill>
                  <a:srgbClr val="002060"/>
                </a:solidFill>
                <a:latin typeface="Apple Braille" pitchFamily="2" charset="0"/>
              </a:rPr>
              <a:t>nguồn</a:t>
            </a:r>
            <a:r>
              <a:rPr lang="en-US" sz="3600" b="1" dirty="0">
                <a:solidFill>
                  <a:srgbClr val="002060"/>
                </a:solidFill>
                <a:latin typeface="Apple Braille" pitchFamily="2" charset="0"/>
              </a:rPr>
              <a:t> </a:t>
            </a:r>
            <a:r>
              <a:rPr lang="en-US" sz="3600" b="1" dirty="0" err="1">
                <a:solidFill>
                  <a:srgbClr val="002060"/>
                </a:solidFill>
                <a:latin typeface="Apple Braille" pitchFamily="2" charset="0"/>
              </a:rPr>
              <a:t>dữ</a:t>
            </a:r>
            <a:r>
              <a:rPr lang="en-US" sz="3600" b="1" dirty="0">
                <a:solidFill>
                  <a:srgbClr val="002060"/>
                </a:solidFill>
                <a:latin typeface="Apple Braille" pitchFamily="2" charset="0"/>
              </a:rPr>
              <a:t> </a:t>
            </a:r>
            <a:r>
              <a:rPr lang="en-US" sz="3600" b="1" dirty="0" err="1">
                <a:solidFill>
                  <a:srgbClr val="002060"/>
                </a:solidFill>
                <a:latin typeface="Apple Braille" pitchFamily="2" charset="0"/>
              </a:rPr>
              <a:t>liệu</a:t>
            </a:r>
            <a:r>
              <a:rPr lang="en-US" sz="3600" b="1" dirty="0">
                <a:solidFill>
                  <a:srgbClr val="002060"/>
                </a:solidFill>
                <a:latin typeface="Apple Braille" pitchFamily="2" charset="0"/>
              </a:rPr>
              <a:t> </a:t>
            </a:r>
            <a:r>
              <a:rPr lang="en-US" sz="3600" b="1" dirty="0" err="1">
                <a:solidFill>
                  <a:srgbClr val="002060"/>
                </a:solidFill>
                <a:latin typeface="Apple Braille" pitchFamily="2" charset="0"/>
              </a:rPr>
              <a:t>n</a:t>
            </a:r>
            <a:r>
              <a:rPr lang="en-US" sz="3600" b="1" i="0" u="none" strike="noStrike" dirty="0" err="1">
                <a:solidFill>
                  <a:srgbClr val="002060"/>
                </a:solidFill>
                <a:effectLst/>
                <a:latin typeface="Apple Braille" pitchFamily="2" charset="0"/>
              </a:rPr>
              <a:t>guồn</a:t>
            </a:r>
            <a:r>
              <a:rPr lang="en-US" sz="3600" b="1" i="0" u="none" strike="noStrike" dirty="0">
                <a:solidFill>
                  <a:srgbClr val="002060"/>
                </a:solidFill>
                <a:effectLst/>
                <a:latin typeface="Apple Braille" pitchFamily="2" charset="0"/>
              </a:rPr>
              <a:t> </a:t>
            </a:r>
            <a:r>
              <a:rPr lang="en-US" sz="3600" b="1" i="0" u="none" strike="noStrike" dirty="0" err="1">
                <a:solidFill>
                  <a:srgbClr val="002060"/>
                </a:solidFill>
                <a:effectLst/>
                <a:latin typeface="Apple Braille" pitchFamily="2" charset="0"/>
              </a:rPr>
              <a:t>dữ</a:t>
            </a:r>
            <a:r>
              <a:rPr lang="en-US" sz="3600" b="1" i="0" u="none" strike="noStrike" dirty="0">
                <a:solidFill>
                  <a:srgbClr val="002060"/>
                </a:solidFill>
                <a:effectLst/>
                <a:latin typeface="Apple Braille" pitchFamily="2" charset="0"/>
              </a:rPr>
              <a:t> </a:t>
            </a:r>
            <a:r>
              <a:rPr lang="en-US" sz="3600" b="1" i="0" u="none" strike="noStrike" dirty="0" err="1">
                <a:solidFill>
                  <a:srgbClr val="002060"/>
                </a:solidFill>
                <a:effectLst/>
                <a:latin typeface="Apple Braille" pitchFamily="2" charset="0"/>
              </a:rPr>
              <a:t>liệu</a:t>
            </a:r>
            <a:endParaRPr lang="en-US" sz="3600" b="1" dirty="0">
              <a:solidFill>
                <a:srgbClr val="0D0F68"/>
              </a:solidFill>
              <a:latin typeface="Arial" panose="020B0604020202020204"/>
              <a:ea typeface="Arial" panose="020B0604020202020204"/>
              <a:cs typeface="Arial" panose="020B0604020202020204"/>
              <a:sym typeface="Arial" panose="020B0604020202020204"/>
            </a:endParaRPr>
          </a:p>
        </p:txBody>
      </p:sp>
      <p:sp>
        <p:nvSpPr>
          <p:cNvPr id="9" name="Google Shape;170;p5">
            <a:extLst>
              <a:ext uri="{FF2B5EF4-FFF2-40B4-BE49-F238E27FC236}">
                <a16:creationId xmlns:a16="http://schemas.microsoft.com/office/drawing/2014/main" id="{DA44B20F-C7AA-0338-6412-AA84D3F510DB}"/>
              </a:ext>
            </a:extLst>
          </p:cNvPr>
          <p:cNvSpPr/>
          <p:nvPr/>
        </p:nvSpPr>
        <p:spPr>
          <a:xfrm>
            <a:off x="-793788" y="1863017"/>
            <a:ext cx="2195195" cy="824230"/>
          </a:xfrm>
          <a:prstGeom prst="flowChartTerminator">
            <a:avLst/>
          </a:prstGeom>
          <a:solidFill>
            <a:srgbClr val="00B0F0"/>
          </a:solidFill>
          <a:ln w="9525" cap="flat" cmpd="sng">
            <a:solidFill>
              <a:srgbClr val="45A9C4"/>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4000" b="1" dirty="0">
              <a:solidFill>
                <a:schemeClr val="lt1"/>
              </a:solidFill>
              <a:latin typeface="Nirmala UI" panose="020B0502040204020203" charset="0"/>
              <a:ea typeface="Calibri" panose="020F0502020204030204"/>
              <a:cs typeface="Nirmala UI" panose="020B0502040204020203" charset="0"/>
              <a:sym typeface="Calibri" panose="020F0502020204030204"/>
            </a:endParaRPr>
          </a:p>
        </p:txBody>
      </p:sp>
      <p:sp>
        <p:nvSpPr>
          <p:cNvPr id="12" name="TextBox 11">
            <a:extLst>
              <a:ext uri="{FF2B5EF4-FFF2-40B4-BE49-F238E27FC236}">
                <a16:creationId xmlns:a16="http://schemas.microsoft.com/office/drawing/2014/main" id="{E7A03DE7-338E-DD83-6BCB-7ACFEAF23A4A}"/>
              </a:ext>
            </a:extLst>
          </p:cNvPr>
          <p:cNvSpPr txBox="1"/>
          <p:nvPr/>
        </p:nvSpPr>
        <p:spPr>
          <a:xfrm>
            <a:off x="2246973" y="3104126"/>
            <a:ext cx="13623593" cy="5940088"/>
          </a:xfrm>
          <a:prstGeom prst="rect">
            <a:avLst/>
          </a:prstGeom>
          <a:noFill/>
        </p:spPr>
        <p:txBody>
          <a:bodyPr wrap="square">
            <a:spAutoFit/>
          </a:bodyPr>
          <a:lstStyle/>
          <a:p>
            <a:pPr marL="0" indent="0" algn="just">
              <a:buNone/>
            </a:pPr>
            <a:r>
              <a:rPr lang="en-VN" sz="3800" dirty="0">
                <a:solidFill>
                  <a:srgbClr val="002060"/>
                </a:solidFill>
                <a:latin typeface="Apple Braille" pitchFamily="2" charset="0"/>
                <a:cs typeface="Angsana New" panose="02020603050405020304" pitchFamily="18" charset="-34"/>
              </a:rPr>
              <a:t>Dữ liệu được thu thập từ:</a:t>
            </a:r>
          </a:p>
          <a:p>
            <a:pPr marL="0" indent="0" algn="just">
              <a:buNone/>
            </a:pPr>
            <a:r>
              <a:rPr lang="vi-VN" sz="3800" u="sng" kern="0" dirty="0">
                <a:solidFill>
                  <a:srgbClr val="002060"/>
                </a:solidFill>
                <a:effectLst/>
                <a:latin typeface="Times New Roman" panose="02020603050405020304" pitchFamily="18" charset="0"/>
                <a:ea typeface="Times New Roman" panose="02020603050405020304" pitchFamily="18" charset="0"/>
                <a:cs typeface="Angsana New" panose="02020603050405020304" pitchFamily="18" charset="-34"/>
                <a:hlinkClick r:id="rId6">
                  <a:extLst>
                    <a:ext uri="{A12FA001-AC4F-418D-AE19-62706E023703}">
                      <ahyp:hlinkClr xmlns:ahyp="http://schemas.microsoft.com/office/drawing/2018/hyperlinkcolor" val="tx"/>
                    </a:ext>
                  </a:extLst>
                </a:hlinkClick>
              </a:rPr>
              <a:t>https://data.mendeley.com/datasets/8gx2fvg2k6/5</a:t>
            </a:r>
            <a:r>
              <a:rPr lang="en-VN" sz="3800" dirty="0">
                <a:solidFill>
                  <a:srgbClr val="002060"/>
                </a:solidFill>
                <a:effectLst/>
                <a:latin typeface="Apple Braille" pitchFamily="2" charset="0"/>
                <a:cs typeface="Angsana New" panose="02020603050405020304" pitchFamily="18" charset="-34"/>
              </a:rPr>
              <a:t> </a:t>
            </a:r>
          </a:p>
          <a:p>
            <a:pPr marL="0" indent="0" algn="just">
              <a:buNone/>
            </a:pPr>
            <a:endParaRPr lang="vi-VN" sz="3800" kern="0" dirty="0">
              <a:solidFill>
                <a:srgbClr val="002060"/>
              </a:solidFill>
              <a:effectLst/>
              <a:latin typeface="Times New Roman" panose="02020603050405020304" pitchFamily="18" charset="0"/>
              <a:ea typeface="Times New Roman" panose="02020603050405020304" pitchFamily="18" charset="0"/>
              <a:cs typeface="Angsana New" panose="02020603050405020304" pitchFamily="18" charset="-34"/>
            </a:endParaRPr>
          </a:p>
          <a:p>
            <a:pPr marL="0" indent="0" algn="just">
              <a:buNone/>
            </a:pPr>
            <a:r>
              <a:rPr lang="vi-VN" sz="3800" kern="0" dirty="0">
                <a:solidFill>
                  <a:srgbClr val="002060"/>
                </a:solidFill>
                <a:effectLst/>
                <a:latin typeface="Times New Roman" panose="02020603050405020304" pitchFamily="18" charset="0"/>
                <a:ea typeface="Times New Roman" panose="02020603050405020304" pitchFamily="18" charset="0"/>
                <a:cs typeface="Angsana New" panose="02020603050405020304" pitchFamily="18" charset="-34"/>
              </a:rPr>
              <a:t>Đây là bộ dữ liệu về Chuỗi Cung ứng của công ty DataCo Global, bao gồm tập các sản phẩm được bán, các chi tiết tài chính (lợi nhuận, doanh số,…), chi tiết vận chuyển và chi tiết khách hàng như doanh số bán hàng, và chi tiết giao dịch. </a:t>
            </a:r>
            <a:endParaRPr lang="en-VN" sz="3800" kern="0" dirty="0">
              <a:solidFill>
                <a:srgbClr val="002060"/>
              </a:solidFill>
              <a:latin typeface="Apple Braille" pitchFamily="2" charset="0"/>
              <a:ea typeface="Times New Roman" panose="02020603050405020304" pitchFamily="18" charset="0"/>
              <a:cs typeface="Angsana New" panose="02020603050405020304" pitchFamily="18" charset="-34"/>
            </a:endParaRPr>
          </a:p>
          <a:p>
            <a:pPr marL="0" indent="0" algn="just">
              <a:buNone/>
            </a:pPr>
            <a:endParaRPr lang="en-VN" sz="3800" kern="0" dirty="0">
              <a:solidFill>
                <a:srgbClr val="002060"/>
              </a:solidFill>
              <a:latin typeface="Apple Braille" pitchFamily="2" charset="0"/>
              <a:cs typeface="Angsana New" panose="02020603050405020304" pitchFamily="18" charset="-34"/>
            </a:endParaRPr>
          </a:p>
          <a:p>
            <a:pPr marL="0" indent="0" algn="just">
              <a:buNone/>
            </a:pPr>
            <a:r>
              <a:rPr lang="en-VN" sz="3800" kern="0" dirty="0">
                <a:solidFill>
                  <a:srgbClr val="002060"/>
                </a:solidFill>
                <a:latin typeface="Apple Braille" pitchFamily="2" charset="0"/>
                <a:cs typeface="Angsana New" panose="02020603050405020304" pitchFamily="18" charset="-34"/>
              </a:rPr>
              <a:t>Dữ liệu được thu thập từ 2015 =&gt; 2018 bao gồm </a:t>
            </a:r>
            <a:r>
              <a:rPr lang="vi-VN" sz="3800" kern="0" dirty="0">
                <a:solidFill>
                  <a:srgbClr val="002060"/>
                </a:solidFill>
                <a:effectLst/>
                <a:latin typeface="Times New Roman" panose="02020603050405020304" pitchFamily="18" charset="0"/>
                <a:ea typeface="Times New Roman" panose="02020603050405020304" pitchFamily="18" charset="0"/>
                <a:cs typeface="Angsana New" panose="02020603050405020304" pitchFamily="18" charset="-34"/>
              </a:rPr>
              <a:t>180,520 </a:t>
            </a:r>
            <a:r>
              <a:rPr lang="en-US" sz="3800" kern="0" dirty="0" err="1">
                <a:solidFill>
                  <a:srgbClr val="002060"/>
                </a:solidFill>
                <a:effectLst/>
                <a:latin typeface="Apple Braille" pitchFamily="2" charset="0"/>
                <a:ea typeface="Times New Roman" panose="02020603050405020304" pitchFamily="18" charset="0"/>
                <a:cs typeface="Angsana New" panose="02020603050405020304" pitchFamily="18" charset="-34"/>
              </a:rPr>
              <a:t>giao</a:t>
            </a:r>
            <a:r>
              <a:rPr lang="en-US" sz="3800" kern="0" dirty="0">
                <a:solidFill>
                  <a:srgbClr val="002060"/>
                </a:solidFill>
                <a:effectLst/>
                <a:latin typeface="Apple Braille" pitchFamily="2" charset="0"/>
                <a:ea typeface="Times New Roman" panose="02020603050405020304" pitchFamily="18" charset="0"/>
                <a:cs typeface="Angsana New" panose="02020603050405020304" pitchFamily="18" charset="-34"/>
              </a:rPr>
              <a:t> </a:t>
            </a:r>
            <a:r>
              <a:rPr lang="en-US" sz="3800" kern="0" dirty="0" err="1">
                <a:solidFill>
                  <a:srgbClr val="002060"/>
                </a:solidFill>
                <a:effectLst/>
                <a:latin typeface="Apple Braille" pitchFamily="2" charset="0"/>
                <a:ea typeface="Times New Roman" panose="02020603050405020304" pitchFamily="18" charset="0"/>
                <a:cs typeface="Angsana New" panose="02020603050405020304" pitchFamily="18" charset="-34"/>
              </a:rPr>
              <a:t>dịch</a:t>
            </a:r>
            <a:r>
              <a:rPr lang="en-US" sz="3800" kern="0" dirty="0">
                <a:solidFill>
                  <a:srgbClr val="002060"/>
                </a:solidFill>
                <a:latin typeface="Apple Braille" pitchFamily="2" charset="0"/>
                <a:ea typeface="Times New Roman" panose="02020603050405020304" pitchFamily="18" charset="0"/>
                <a:cs typeface="Angsana New" panose="02020603050405020304" pitchFamily="18" charset="-34"/>
              </a:rPr>
              <a:t>. </a:t>
            </a:r>
            <a:r>
              <a:rPr lang="en-US" sz="3800" kern="0" dirty="0" err="1">
                <a:solidFill>
                  <a:srgbClr val="002060"/>
                </a:solidFill>
                <a:latin typeface="Apple Braille" pitchFamily="2" charset="0"/>
                <a:ea typeface="Times New Roman" panose="02020603050405020304" pitchFamily="18" charset="0"/>
                <a:cs typeface="Angsana New" panose="02020603050405020304" pitchFamily="18" charset="-34"/>
              </a:rPr>
              <a:t>Mỗi</a:t>
            </a:r>
            <a:r>
              <a:rPr lang="en-US" sz="3800" kern="0" dirty="0">
                <a:solidFill>
                  <a:srgbClr val="002060"/>
                </a:solidFill>
                <a:latin typeface="Apple Braille" pitchFamily="2" charset="0"/>
                <a:ea typeface="Times New Roman" panose="02020603050405020304" pitchFamily="18" charset="0"/>
                <a:cs typeface="Angsana New" panose="02020603050405020304" pitchFamily="18" charset="-34"/>
              </a:rPr>
              <a:t> </a:t>
            </a:r>
            <a:r>
              <a:rPr lang="en-US" sz="3800" kern="0" dirty="0" err="1">
                <a:solidFill>
                  <a:srgbClr val="002060"/>
                </a:solidFill>
                <a:latin typeface="Apple Braille" pitchFamily="2" charset="0"/>
                <a:ea typeface="Times New Roman" panose="02020603050405020304" pitchFamily="18" charset="0"/>
                <a:cs typeface="Angsana New" panose="02020603050405020304" pitchFamily="18" charset="-34"/>
              </a:rPr>
              <a:t>giao</a:t>
            </a:r>
            <a:r>
              <a:rPr lang="en-US" sz="3800" kern="0" dirty="0">
                <a:solidFill>
                  <a:srgbClr val="002060"/>
                </a:solidFill>
                <a:latin typeface="Apple Braille" pitchFamily="2" charset="0"/>
                <a:ea typeface="Times New Roman" panose="02020603050405020304" pitchFamily="18" charset="0"/>
                <a:cs typeface="Angsana New" panose="02020603050405020304" pitchFamily="18" charset="-34"/>
              </a:rPr>
              <a:t> </a:t>
            </a:r>
            <a:r>
              <a:rPr lang="en-US" sz="3800" kern="0" dirty="0" err="1">
                <a:solidFill>
                  <a:srgbClr val="002060"/>
                </a:solidFill>
                <a:latin typeface="Apple Braille" pitchFamily="2" charset="0"/>
                <a:ea typeface="Times New Roman" panose="02020603050405020304" pitchFamily="18" charset="0"/>
                <a:cs typeface="Angsana New" panose="02020603050405020304" pitchFamily="18" charset="-34"/>
              </a:rPr>
              <a:t>dịch</a:t>
            </a:r>
            <a:r>
              <a:rPr lang="en-US" sz="3800" kern="0" dirty="0">
                <a:solidFill>
                  <a:srgbClr val="002060"/>
                </a:solidFill>
                <a:latin typeface="Apple Braille" pitchFamily="2" charset="0"/>
                <a:ea typeface="Times New Roman" panose="02020603050405020304" pitchFamily="18" charset="0"/>
                <a:cs typeface="Angsana New" panose="02020603050405020304" pitchFamily="18" charset="-34"/>
              </a:rPr>
              <a:t> </a:t>
            </a:r>
            <a:r>
              <a:rPr lang="en-US" sz="3800" kern="0" dirty="0" err="1">
                <a:solidFill>
                  <a:srgbClr val="002060"/>
                </a:solidFill>
                <a:latin typeface="Apple Braille" pitchFamily="2" charset="0"/>
                <a:ea typeface="Times New Roman" panose="02020603050405020304" pitchFamily="18" charset="0"/>
                <a:cs typeface="Angsana New" panose="02020603050405020304" pitchFamily="18" charset="-34"/>
              </a:rPr>
              <a:t>gồm</a:t>
            </a:r>
            <a:r>
              <a:rPr lang="en-US" sz="3800" kern="0" dirty="0">
                <a:solidFill>
                  <a:srgbClr val="002060"/>
                </a:solidFill>
                <a:latin typeface="Apple Braille" pitchFamily="2" charset="0"/>
                <a:ea typeface="Times New Roman" panose="02020603050405020304" pitchFamily="18" charset="0"/>
                <a:cs typeface="Angsana New" panose="02020603050405020304" pitchFamily="18" charset="-34"/>
              </a:rPr>
              <a:t> 53 </a:t>
            </a:r>
            <a:r>
              <a:rPr lang="en-US" sz="3800" kern="0" dirty="0" err="1">
                <a:solidFill>
                  <a:srgbClr val="002060"/>
                </a:solidFill>
                <a:latin typeface="Apple Braille" pitchFamily="2" charset="0"/>
                <a:ea typeface="Times New Roman" panose="02020603050405020304" pitchFamily="18" charset="0"/>
                <a:cs typeface="Angsana New" panose="02020603050405020304" pitchFamily="18" charset="-34"/>
              </a:rPr>
              <a:t>cột</a:t>
            </a:r>
            <a:r>
              <a:rPr lang="en-US" sz="3800" kern="0" dirty="0">
                <a:solidFill>
                  <a:srgbClr val="002060"/>
                </a:solidFill>
                <a:latin typeface="Apple Braille" pitchFamily="2" charset="0"/>
                <a:ea typeface="Times New Roman" panose="02020603050405020304" pitchFamily="18" charset="0"/>
                <a:cs typeface="Angsana New" panose="02020603050405020304" pitchFamily="18" charset="-34"/>
              </a:rPr>
              <a:t> </a:t>
            </a:r>
            <a:r>
              <a:rPr lang="en-US" sz="3800" kern="0" dirty="0" err="1">
                <a:solidFill>
                  <a:srgbClr val="002060"/>
                </a:solidFill>
                <a:latin typeface="Apple Braille" pitchFamily="2" charset="0"/>
                <a:ea typeface="Times New Roman" panose="02020603050405020304" pitchFamily="18" charset="0"/>
                <a:cs typeface="Angsana New" panose="02020603050405020304" pitchFamily="18" charset="-34"/>
              </a:rPr>
              <a:t>dữ</a:t>
            </a:r>
            <a:r>
              <a:rPr lang="en-US" sz="3800" kern="0" dirty="0">
                <a:solidFill>
                  <a:srgbClr val="002060"/>
                </a:solidFill>
                <a:latin typeface="Apple Braille" pitchFamily="2" charset="0"/>
                <a:ea typeface="Times New Roman" panose="02020603050405020304" pitchFamily="18" charset="0"/>
                <a:cs typeface="Angsana New" panose="02020603050405020304" pitchFamily="18" charset="-34"/>
              </a:rPr>
              <a:t> </a:t>
            </a:r>
            <a:r>
              <a:rPr lang="en-US" sz="3800" kern="0" dirty="0" err="1">
                <a:solidFill>
                  <a:srgbClr val="002060"/>
                </a:solidFill>
                <a:latin typeface="Apple Braille" pitchFamily="2" charset="0"/>
                <a:ea typeface="Times New Roman" panose="02020603050405020304" pitchFamily="18" charset="0"/>
                <a:cs typeface="Angsana New" panose="02020603050405020304" pitchFamily="18" charset="-34"/>
              </a:rPr>
              <a:t>liệu</a:t>
            </a:r>
            <a:r>
              <a:rPr lang="en-US" sz="3800" kern="0" dirty="0">
                <a:solidFill>
                  <a:srgbClr val="002060"/>
                </a:solidFill>
                <a:latin typeface="Apple Braille" pitchFamily="2" charset="0"/>
                <a:ea typeface="Times New Roman" panose="02020603050405020304" pitchFamily="18" charset="0"/>
                <a:cs typeface="Angsana New" panose="02020603050405020304" pitchFamily="18" charset="-34"/>
              </a:rPr>
              <a:t>.</a:t>
            </a:r>
            <a:endParaRPr lang="en-VN" sz="3800" kern="0" dirty="0">
              <a:solidFill>
                <a:srgbClr val="002060"/>
              </a:solidFill>
              <a:latin typeface="Apple Braille" pitchFamily="2" charset="0"/>
              <a:cs typeface="Angsana New" panose="02020603050405020304" pitchFamily="18" charset="-34"/>
            </a:endParaRPr>
          </a:p>
        </p:txBody>
      </p:sp>
      <p:pic>
        <p:nvPicPr>
          <p:cNvPr id="1032" name="Picture 8" descr="SciCrunch | Research Resource Resolver">
            <a:extLst>
              <a:ext uri="{FF2B5EF4-FFF2-40B4-BE49-F238E27FC236}">
                <a16:creationId xmlns:a16="http://schemas.microsoft.com/office/drawing/2014/main" id="{84318C0F-9E5F-E403-A042-0151C2D31A6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7034" b="36151"/>
          <a:stretch/>
        </p:blipFill>
        <p:spPr bwMode="auto">
          <a:xfrm>
            <a:off x="8153400" y="3123279"/>
            <a:ext cx="4586040" cy="691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556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Google Shape;160;p5"/>
          <p:cNvCxnSpPr/>
          <p:nvPr/>
        </p:nvCxnSpPr>
        <p:spPr>
          <a:xfrm flipV="1">
            <a:off x="2377148" y="1277998"/>
            <a:ext cx="9982200" cy="28575"/>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grpSp>
        <p:nvGrpSpPr>
          <p:cNvPr id="11" name="Group 10"/>
          <p:cNvGrpSpPr/>
          <p:nvPr/>
        </p:nvGrpSpPr>
        <p:grpSpPr>
          <a:xfrm>
            <a:off x="956018" y="183996"/>
            <a:ext cx="1421130" cy="1421130"/>
            <a:chOff x="4440" y="2235"/>
            <a:chExt cx="2238" cy="2238"/>
          </a:xfrm>
        </p:grpSpPr>
        <p:sp>
          <p:nvSpPr>
            <p:cNvPr id="37" name="Oval 36"/>
            <p:cNvSpPr/>
            <p:nvPr/>
          </p:nvSpPr>
          <p:spPr>
            <a:xfrm>
              <a:off x="4440" y="2235"/>
              <a:ext cx="2238" cy="2238"/>
            </a:xfrm>
            <a:prstGeom prst="ellipse">
              <a:avLst/>
            </a:prstGeom>
            <a:solidFill>
              <a:schemeClr val="bg1"/>
            </a:solidFill>
          </p:spPr>
          <p:style>
            <a:lnRef idx="0">
              <a:srgbClr val="FFFFFF"/>
            </a:lnRef>
            <a:fillRef idx="3">
              <a:schemeClr val="accent1"/>
            </a:fillRef>
            <a:effectRef idx="0">
              <a:srgbClr val="FFFFFF"/>
            </a:effectRef>
            <a:fontRef idx="minor">
              <a:schemeClr val="lt1"/>
            </a:fontRef>
          </p:style>
          <p:txBody>
            <a:bodyPr rtlCol="0" anchor="ctr"/>
            <a:lstStyle/>
            <a:p>
              <a:pPr algn="ctr"/>
              <a:endParaRPr lang="en-US" sz="2700"/>
            </a:p>
          </p:txBody>
        </p:sp>
        <p:sp>
          <p:nvSpPr>
            <p:cNvPr id="38" name="Oval 37"/>
            <p:cNvSpPr/>
            <p:nvPr/>
          </p:nvSpPr>
          <p:spPr>
            <a:xfrm>
              <a:off x="4680" y="2460"/>
              <a:ext cx="1793" cy="179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Times New Roman" panose="02020603050405020304" pitchFamily="18" charset="0"/>
                  <a:cs typeface="Times New Roman" panose="02020603050405020304" pitchFamily="18" charset="0"/>
                </a:rPr>
                <a:t>3</a:t>
              </a:r>
            </a:p>
          </p:txBody>
        </p:sp>
      </p:grpSp>
      <p:grpSp>
        <p:nvGrpSpPr>
          <p:cNvPr id="14" name="Group 14"/>
          <p:cNvGrpSpPr/>
          <p:nvPr/>
        </p:nvGrpSpPr>
        <p:grpSpPr>
          <a:xfrm>
            <a:off x="-1572664" y="9044214"/>
            <a:ext cx="2545888" cy="25458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txBody>
            <a:bodyPr/>
            <a:lstStyle/>
            <a:p>
              <a:endParaRPr lang="en-VN"/>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2" name="Text Box 1"/>
          <p:cNvSpPr txBox="1"/>
          <p:nvPr/>
        </p:nvSpPr>
        <p:spPr>
          <a:xfrm>
            <a:off x="-299720" y="-2419350"/>
            <a:ext cx="6096000" cy="368300"/>
          </a:xfrm>
          <a:prstGeom prst="rect">
            <a:avLst/>
          </a:prstGeom>
          <a:noFill/>
        </p:spPr>
        <p:txBody>
          <a:bodyPr wrap="square" rtlCol="0">
            <a:spAutoFit/>
          </a:bodyPr>
          <a:lstStyle/>
          <a:p>
            <a:endParaRPr lang="en-US"/>
          </a:p>
        </p:txBody>
      </p:sp>
      <p:sp>
        <p:nvSpPr>
          <p:cNvPr id="4" name="Google Shape;122;p3">
            <a:extLst>
              <a:ext uri="{FF2B5EF4-FFF2-40B4-BE49-F238E27FC236}">
                <a16:creationId xmlns:a16="http://schemas.microsoft.com/office/drawing/2014/main" id="{E3DFC5E6-DC05-2FC8-66BF-8C72E0DB880B}"/>
              </a:ext>
            </a:extLst>
          </p:cNvPr>
          <p:cNvSpPr txBox="1"/>
          <p:nvPr/>
        </p:nvSpPr>
        <p:spPr>
          <a:xfrm>
            <a:off x="2478689" y="484621"/>
            <a:ext cx="15580480" cy="615553"/>
          </a:xfrm>
          <a:prstGeom prst="rect">
            <a:avLst/>
          </a:prstGeom>
          <a:noFill/>
          <a:ln>
            <a:noFill/>
          </a:ln>
        </p:spPr>
        <p:txBody>
          <a:bodyPr spcFirstLastPara="1" wrap="square" lIns="0" tIns="0" rIns="0" bIns="0" anchor="t" anchorCtr="0">
            <a:spAutoFit/>
          </a:bodyPr>
          <a:lstStyle/>
          <a:p>
            <a:r>
              <a:rPr lang="en-VN" sz="4000" b="1" dirty="0">
                <a:solidFill>
                  <a:srgbClr val="002060"/>
                </a:solidFill>
                <a:latin typeface="Apple Braille" pitchFamily="2" charset="0"/>
              </a:rPr>
              <a:t>XÂY DỰNG MÔ HÌNH DỮ LIỆU VÀ PHÂN TÍCH DỮ LIỆU</a:t>
            </a:r>
          </a:p>
        </p:txBody>
      </p:sp>
      <p:pic>
        <p:nvPicPr>
          <p:cNvPr id="6" name="Picture 5" descr="A logo with a globe and text&#10;&#10;Description automatically generated">
            <a:extLst>
              <a:ext uri="{FF2B5EF4-FFF2-40B4-BE49-F238E27FC236}">
                <a16:creationId xmlns:a16="http://schemas.microsoft.com/office/drawing/2014/main" id="{E721A21B-A54A-F4F9-0E8E-4AB9167D8962}"/>
              </a:ext>
            </a:extLst>
          </p:cNvPr>
          <p:cNvPicPr>
            <a:picLocks noChangeAspect="1"/>
          </p:cNvPicPr>
          <p:nvPr/>
        </p:nvPicPr>
        <p:blipFill>
          <a:blip r:embed="rId3"/>
          <a:stretch>
            <a:fillRect/>
          </a:stretch>
        </p:blipFill>
        <p:spPr>
          <a:xfrm>
            <a:off x="16821381" y="160482"/>
            <a:ext cx="1237788" cy="1237788"/>
          </a:xfrm>
          <a:prstGeom prst="rect">
            <a:avLst/>
          </a:prstGeom>
        </p:spPr>
      </p:pic>
      <p:graphicFrame>
        <p:nvGraphicFramePr>
          <p:cNvPr id="13" name="Content Placeholder 18">
            <a:extLst>
              <a:ext uri="{FF2B5EF4-FFF2-40B4-BE49-F238E27FC236}">
                <a16:creationId xmlns:a16="http://schemas.microsoft.com/office/drawing/2014/main" id="{C1D0BE11-1D50-1FE6-617B-5EF223412FC0}"/>
              </a:ext>
            </a:extLst>
          </p:cNvPr>
          <p:cNvGraphicFramePr>
            <a:graphicFrameLocks/>
          </p:cNvGraphicFramePr>
          <p:nvPr>
            <p:extLst>
              <p:ext uri="{D42A27DB-BD31-4B8C-83A1-F6EECF244321}">
                <p14:modId xmlns:p14="http://schemas.microsoft.com/office/powerpoint/2010/main" val="2927345329"/>
              </p:ext>
            </p:extLst>
          </p:nvPr>
        </p:nvGraphicFramePr>
        <p:xfrm>
          <a:off x="487000" y="1906783"/>
          <a:ext cx="4999400" cy="7895592"/>
        </p:xfrm>
        <a:graphic>
          <a:graphicData uri="http://schemas.openxmlformats.org/drawingml/2006/table">
            <a:tbl>
              <a:tblPr firstRow="1" bandRow="1">
                <a:tableStyleId>{5C22544A-7EE6-4342-B048-85BDC9FD1C3A}</a:tableStyleId>
              </a:tblPr>
              <a:tblGrid>
                <a:gridCol w="1905970">
                  <a:extLst>
                    <a:ext uri="{9D8B030D-6E8A-4147-A177-3AD203B41FA5}">
                      <a16:colId xmlns:a16="http://schemas.microsoft.com/office/drawing/2014/main" val="4069415029"/>
                    </a:ext>
                  </a:extLst>
                </a:gridCol>
                <a:gridCol w="3093430">
                  <a:extLst>
                    <a:ext uri="{9D8B030D-6E8A-4147-A177-3AD203B41FA5}">
                      <a16:colId xmlns:a16="http://schemas.microsoft.com/office/drawing/2014/main" val="2725656777"/>
                    </a:ext>
                  </a:extLst>
                </a:gridCol>
              </a:tblGrid>
              <a:tr h="401259">
                <a:tc>
                  <a:txBody>
                    <a:bodyPr/>
                    <a:lstStyle/>
                    <a:p>
                      <a:pPr algn="l"/>
                      <a:r>
                        <a:rPr lang="en-VN" sz="1300" dirty="0">
                          <a:latin typeface="Apple Braille" pitchFamily="2" charset="0"/>
                        </a:rPr>
                        <a:t>Thuộc tính</a:t>
                      </a:r>
                    </a:p>
                  </a:txBody>
                  <a:tcPr anchor="ctr"/>
                </a:tc>
                <a:tc>
                  <a:txBody>
                    <a:bodyPr/>
                    <a:lstStyle/>
                    <a:p>
                      <a:pPr algn="l"/>
                      <a:r>
                        <a:rPr lang="en-VN" sz="1300" dirty="0">
                          <a:latin typeface="Apple Braille" pitchFamily="2" charset="0"/>
                        </a:rPr>
                        <a:t>Mô tả</a:t>
                      </a:r>
                    </a:p>
                  </a:txBody>
                  <a:tcPr anchor="ctr"/>
                </a:tc>
                <a:extLst>
                  <a:ext uri="{0D108BD9-81ED-4DB2-BD59-A6C34878D82A}">
                    <a16:rowId xmlns:a16="http://schemas.microsoft.com/office/drawing/2014/main" val="867284651"/>
                  </a:ext>
                </a:extLst>
              </a:tr>
              <a:tr h="319970">
                <a:tc>
                  <a:txBody>
                    <a:bodyPr/>
                    <a:lstStyle/>
                    <a:p>
                      <a:pPr marL="450215" indent="-429260" algn="l">
                        <a:lnSpc>
                          <a:spcPct val="130000"/>
                        </a:lnSpc>
                        <a:spcBef>
                          <a:spcPts val="1200"/>
                        </a:spcBef>
                        <a:spcAft>
                          <a:spcPts val="1200"/>
                        </a:spcAft>
                      </a:pPr>
                      <a:r>
                        <a:rPr lang="en-GB" sz="1300" dirty="0">
                          <a:solidFill>
                            <a:srgbClr val="000000"/>
                          </a:solidFill>
                          <a:effectLst/>
                          <a:latin typeface="Apple Braille" pitchFamily="2" charset="0"/>
                          <a:ea typeface="Times New Roman" panose="02020603050405020304" pitchFamily="18" charset="0"/>
                        </a:rPr>
                        <a:t>Type</a:t>
                      </a:r>
                      <a:endParaRPr lang="en-VN" sz="1300" dirty="0">
                        <a:effectLst/>
                        <a:latin typeface="Apple Braille" pitchFamily="2" charset="0"/>
                        <a:ea typeface="Times New Roman" panose="02020603050405020304" pitchFamily="18" charset="0"/>
                      </a:endParaRPr>
                    </a:p>
                  </a:txBody>
                  <a:tcPr marL="68580" marR="68580" marT="0" marB="0" anchor="ctr"/>
                </a:tc>
                <a:tc>
                  <a:txBody>
                    <a:bodyPr/>
                    <a:lstStyle/>
                    <a:p>
                      <a:pPr marL="450215" indent="-351155" algn="l">
                        <a:lnSpc>
                          <a:spcPct val="130000"/>
                        </a:lnSpc>
                        <a:spcBef>
                          <a:spcPts val="1200"/>
                        </a:spcBef>
                        <a:spcAft>
                          <a:spcPts val="1200"/>
                        </a:spcAft>
                      </a:pPr>
                      <a:r>
                        <a:rPr lang="en-GB" sz="1300">
                          <a:solidFill>
                            <a:srgbClr val="000000"/>
                          </a:solidFill>
                          <a:effectLst/>
                          <a:latin typeface="Apple Braille" pitchFamily="2" charset="0"/>
                          <a:ea typeface="Times New Roman" panose="02020603050405020304" pitchFamily="18" charset="0"/>
                        </a:rPr>
                        <a:t>Loại giao dịch được thực hiện</a:t>
                      </a:r>
                      <a:endParaRPr lang="en-VN" sz="1300">
                        <a:effectLst/>
                        <a:latin typeface="Apple Braille"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348922553"/>
                  </a:ext>
                </a:extLst>
              </a:tr>
              <a:tr h="540712">
                <a:tc>
                  <a:txBody>
                    <a:bodyPr/>
                    <a:lstStyle/>
                    <a:p>
                      <a:pPr marL="450215" indent="-429260" algn="l">
                        <a:lnSpc>
                          <a:spcPct val="130000"/>
                        </a:lnSpc>
                        <a:spcBef>
                          <a:spcPts val="1200"/>
                        </a:spcBef>
                        <a:spcAft>
                          <a:spcPts val="1200"/>
                        </a:spcAft>
                      </a:pPr>
                      <a:r>
                        <a:rPr lang="en-GB" sz="1300">
                          <a:solidFill>
                            <a:srgbClr val="000000"/>
                          </a:solidFill>
                          <a:effectLst/>
                          <a:latin typeface="Apple Braille" pitchFamily="2" charset="0"/>
                          <a:ea typeface="Times New Roman" panose="02020603050405020304" pitchFamily="18" charset="0"/>
                        </a:rPr>
                        <a:t>Days for shipping (real)     </a:t>
                      </a:r>
                      <a:endParaRPr lang="en-VN" sz="1300">
                        <a:effectLst/>
                        <a:latin typeface="Apple Braille" pitchFamily="2" charset="0"/>
                        <a:ea typeface="Times New Roman" panose="02020603050405020304" pitchFamily="18" charset="0"/>
                      </a:endParaRPr>
                    </a:p>
                  </a:txBody>
                  <a:tcPr marL="68580" marR="68580" marT="0" marB="0" anchor="ctr"/>
                </a:tc>
                <a:tc>
                  <a:txBody>
                    <a:bodyPr/>
                    <a:lstStyle/>
                    <a:p>
                      <a:pPr marL="111760" indent="-12700" algn="l">
                        <a:lnSpc>
                          <a:spcPct val="130000"/>
                        </a:lnSpc>
                        <a:spcBef>
                          <a:spcPts val="1200"/>
                        </a:spcBef>
                        <a:spcAft>
                          <a:spcPts val="1200"/>
                        </a:spcAft>
                      </a:pPr>
                      <a:r>
                        <a:rPr lang="en-GB" sz="1300" dirty="0" err="1">
                          <a:solidFill>
                            <a:srgbClr val="000000"/>
                          </a:solidFill>
                          <a:effectLst/>
                          <a:latin typeface="Apple Braille" pitchFamily="2" charset="0"/>
                          <a:ea typeface="Times New Roman" panose="02020603050405020304" pitchFamily="18" charset="0"/>
                        </a:rPr>
                        <a:t>Ngày</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giao</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hàng</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thực</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tế</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của</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sản</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phẩm</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đã</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mua</a:t>
                      </a:r>
                      <a:endParaRPr lang="en-VN" sz="1300" dirty="0">
                        <a:effectLst/>
                        <a:latin typeface="Apple Braille"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1219444083"/>
                  </a:ext>
                </a:extLst>
              </a:tr>
              <a:tr h="527340">
                <a:tc>
                  <a:txBody>
                    <a:bodyPr/>
                    <a:lstStyle/>
                    <a:p>
                      <a:pPr marL="24765" algn="l">
                        <a:lnSpc>
                          <a:spcPct val="130000"/>
                        </a:lnSpc>
                        <a:spcBef>
                          <a:spcPts val="1200"/>
                        </a:spcBef>
                        <a:spcAft>
                          <a:spcPts val="1200"/>
                        </a:spcAft>
                      </a:pPr>
                      <a:r>
                        <a:rPr lang="en-GB" sz="1300">
                          <a:solidFill>
                            <a:srgbClr val="000000"/>
                          </a:solidFill>
                          <a:effectLst/>
                          <a:latin typeface="Apple Braille" pitchFamily="2" charset="0"/>
                          <a:ea typeface="Times New Roman" panose="02020603050405020304" pitchFamily="18" charset="0"/>
                        </a:rPr>
                        <a:t>Days for shipment (scheduled)</a:t>
                      </a:r>
                      <a:endParaRPr lang="en-VN" sz="1300">
                        <a:effectLst/>
                        <a:latin typeface="Apple Braille" pitchFamily="2" charset="0"/>
                        <a:ea typeface="Times New Roman" panose="02020603050405020304" pitchFamily="18" charset="0"/>
                      </a:endParaRPr>
                    </a:p>
                  </a:txBody>
                  <a:tcPr marL="68580" marR="68580" marT="0" marB="0" anchor="ctr"/>
                </a:tc>
                <a:tc>
                  <a:txBody>
                    <a:bodyPr/>
                    <a:lstStyle/>
                    <a:p>
                      <a:pPr marL="111760" indent="-12700" algn="l">
                        <a:lnSpc>
                          <a:spcPct val="130000"/>
                        </a:lnSpc>
                        <a:spcBef>
                          <a:spcPts val="1200"/>
                        </a:spcBef>
                        <a:spcAft>
                          <a:spcPts val="1200"/>
                        </a:spcAft>
                      </a:pPr>
                      <a:r>
                        <a:rPr lang="en-GB" sz="1300" dirty="0" err="1">
                          <a:solidFill>
                            <a:srgbClr val="000000"/>
                          </a:solidFill>
                          <a:effectLst/>
                          <a:latin typeface="Apple Braille" pitchFamily="2" charset="0"/>
                          <a:ea typeface="Times New Roman" panose="02020603050405020304" pitchFamily="18" charset="0"/>
                        </a:rPr>
                        <a:t>Ngày</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giao</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hàng</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dự</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kiến</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của</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sản</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phẩm</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đã</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mua</a:t>
                      </a:r>
                      <a:endParaRPr lang="en-VN" sz="1300" dirty="0">
                        <a:effectLst/>
                        <a:latin typeface="Apple Braille"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960326187"/>
                  </a:ext>
                </a:extLst>
              </a:tr>
              <a:tr h="319970">
                <a:tc>
                  <a:txBody>
                    <a:bodyPr/>
                    <a:lstStyle/>
                    <a:p>
                      <a:pPr marL="450215" indent="-429260" algn="l">
                        <a:lnSpc>
                          <a:spcPct val="130000"/>
                        </a:lnSpc>
                        <a:spcBef>
                          <a:spcPts val="1200"/>
                        </a:spcBef>
                        <a:spcAft>
                          <a:spcPts val="1200"/>
                        </a:spcAft>
                      </a:pPr>
                      <a:r>
                        <a:rPr lang="en-GB" sz="1300">
                          <a:solidFill>
                            <a:srgbClr val="000000"/>
                          </a:solidFill>
                          <a:effectLst/>
                          <a:latin typeface="Apple Braille" pitchFamily="2" charset="0"/>
                          <a:ea typeface="Times New Roman" panose="02020603050405020304" pitchFamily="18" charset="0"/>
                        </a:rPr>
                        <a:t>Benefit per order</a:t>
                      </a:r>
                      <a:endParaRPr lang="en-VN" sz="1300">
                        <a:effectLst/>
                        <a:latin typeface="Apple Braille" pitchFamily="2" charset="0"/>
                        <a:ea typeface="Times New Roman" panose="02020603050405020304" pitchFamily="18" charset="0"/>
                      </a:endParaRPr>
                    </a:p>
                  </a:txBody>
                  <a:tcPr marL="68580" marR="68580" marT="0" marB="0" anchor="ctr"/>
                </a:tc>
                <a:tc>
                  <a:txBody>
                    <a:bodyPr/>
                    <a:lstStyle/>
                    <a:p>
                      <a:pPr marL="111760" indent="-12700" algn="l">
                        <a:lnSpc>
                          <a:spcPct val="130000"/>
                        </a:lnSpc>
                        <a:spcBef>
                          <a:spcPts val="1200"/>
                        </a:spcBef>
                        <a:spcAft>
                          <a:spcPts val="1200"/>
                        </a:spcAft>
                      </a:pPr>
                      <a:r>
                        <a:rPr lang="en-GB" sz="1300" dirty="0" err="1">
                          <a:solidFill>
                            <a:srgbClr val="000000"/>
                          </a:solidFill>
                          <a:effectLst/>
                          <a:latin typeface="Apple Braille" pitchFamily="2" charset="0"/>
                          <a:ea typeface="Times New Roman" panose="02020603050405020304" pitchFamily="18" charset="0"/>
                        </a:rPr>
                        <a:t>Tổng</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thu</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trên</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mỗi</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đơn</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hàng</a:t>
                      </a:r>
                      <a:endParaRPr lang="en-VN" sz="1300" dirty="0">
                        <a:effectLst/>
                        <a:latin typeface="Apple Braille"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3565961254"/>
                  </a:ext>
                </a:extLst>
              </a:tr>
              <a:tr h="806075">
                <a:tc>
                  <a:txBody>
                    <a:bodyPr/>
                    <a:lstStyle/>
                    <a:p>
                      <a:pPr marL="450215" indent="-429260" algn="l">
                        <a:lnSpc>
                          <a:spcPct val="130000"/>
                        </a:lnSpc>
                        <a:spcBef>
                          <a:spcPts val="1200"/>
                        </a:spcBef>
                        <a:spcAft>
                          <a:spcPts val="1200"/>
                        </a:spcAft>
                      </a:pPr>
                      <a:r>
                        <a:rPr lang="en-GB" sz="1300">
                          <a:solidFill>
                            <a:srgbClr val="000000"/>
                          </a:solidFill>
                          <a:effectLst/>
                          <a:latin typeface="Apple Braille" pitchFamily="2" charset="0"/>
                          <a:ea typeface="Times New Roman" panose="02020603050405020304" pitchFamily="18" charset="0"/>
                        </a:rPr>
                        <a:t>Sales per customer</a:t>
                      </a:r>
                      <a:endParaRPr lang="en-VN" sz="1300">
                        <a:effectLst/>
                        <a:latin typeface="Apple Braille" pitchFamily="2" charset="0"/>
                        <a:ea typeface="Times New Roman" panose="02020603050405020304" pitchFamily="18" charset="0"/>
                      </a:endParaRPr>
                    </a:p>
                  </a:txBody>
                  <a:tcPr marL="68580" marR="68580" marT="0" marB="0" anchor="ctr"/>
                </a:tc>
                <a:tc>
                  <a:txBody>
                    <a:bodyPr/>
                    <a:lstStyle/>
                    <a:p>
                      <a:pPr marL="111760" algn="l">
                        <a:lnSpc>
                          <a:spcPct val="130000"/>
                        </a:lnSpc>
                        <a:spcBef>
                          <a:spcPts val="1200"/>
                        </a:spcBef>
                        <a:spcAft>
                          <a:spcPts val="1200"/>
                        </a:spcAft>
                      </a:pPr>
                      <a:r>
                        <a:rPr lang="en-GB" sz="1300" dirty="0" err="1">
                          <a:solidFill>
                            <a:srgbClr val="000000"/>
                          </a:solidFill>
                          <a:effectLst/>
                          <a:latin typeface="Apple Braille" pitchFamily="2" charset="0"/>
                          <a:ea typeface="Times New Roman" panose="02020603050405020304" pitchFamily="18" charset="0"/>
                        </a:rPr>
                        <a:t>Tổng</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doanh</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số</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bán</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hàng</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trên</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mỗi</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khách</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hàng</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được</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thực</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hiện</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trên</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mỗi</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khách</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hàng</a:t>
                      </a:r>
                      <a:endParaRPr lang="en-VN" sz="1300" dirty="0">
                        <a:effectLst/>
                        <a:latin typeface="Apple Braille"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3206431325"/>
                  </a:ext>
                </a:extLst>
              </a:tr>
              <a:tr h="540712">
                <a:tc>
                  <a:txBody>
                    <a:bodyPr/>
                    <a:lstStyle/>
                    <a:p>
                      <a:pPr marL="450215" indent="-429260" algn="l">
                        <a:lnSpc>
                          <a:spcPct val="130000"/>
                        </a:lnSpc>
                        <a:spcBef>
                          <a:spcPts val="1200"/>
                        </a:spcBef>
                        <a:spcAft>
                          <a:spcPts val="1200"/>
                        </a:spcAft>
                      </a:pPr>
                      <a:r>
                        <a:rPr lang="en-GB" sz="1300">
                          <a:solidFill>
                            <a:srgbClr val="000000"/>
                          </a:solidFill>
                          <a:effectLst/>
                          <a:latin typeface="Apple Braille" pitchFamily="2" charset="0"/>
                          <a:ea typeface="Times New Roman" panose="02020603050405020304" pitchFamily="18" charset="0"/>
                        </a:rPr>
                        <a:t>Delivery Status</a:t>
                      </a:r>
                      <a:endParaRPr lang="en-VN" sz="1300">
                        <a:effectLst/>
                        <a:latin typeface="Apple Braille" pitchFamily="2" charset="0"/>
                        <a:ea typeface="Times New Roman" panose="02020603050405020304" pitchFamily="18" charset="0"/>
                      </a:endParaRPr>
                    </a:p>
                  </a:txBody>
                  <a:tcPr marL="68580" marR="68580" marT="0" marB="0" anchor="ctr"/>
                </a:tc>
                <a:tc>
                  <a:txBody>
                    <a:bodyPr/>
                    <a:lstStyle/>
                    <a:p>
                      <a:pPr marL="111760" marR="0" lvl="0" indent="0" algn="l" defTabSz="914400" rtl="0" eaLnBrk="1" fontAlgn="auto" latinLnBrk="0" hangingPunct="1">
                        <a:lnSpc>
                          <a:spcPct val="130000"/>
                        </a:lnSpc>
                        <a:spcBef>
                          <a:spcPts val="1200"/>
                        </a:spcBef>
                        <a:spcAft>
                          <a:spcPts val="1200"/>
                        </a:spcAft>
                        <a:buClrTx/>
                        <a:buSzTx/>
                        <a:buFontTx/>
                        <a:buNone/>
                        <a:tabLst/>
                        <a:defRPr/>
                      </a:pPr>
                      <a:r>
                        <a:rPr lang="en-GB" sz="1300" dirty="0" err="1">
                          <a:solidFill>
                            <a:srgbClr val="000000"/>
                          </a:solidFill>
                          <a:effectLst/>
                          <a:latin typeface="Apple Braille" pitchFamily="2" charset="0"/>
                          <a:ea typeface="Times New Roman" panose="02020603050405020304" pitchFamily="18" charset="0"/>
                        </a:rPr>
                        <a:t>Tình</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trạng</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giao</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hàng</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của</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đơn</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hàng</a:t>
                      </a:r>
                      <a:endParaRPr lang="en-VN" sz="1300" dirty="0">
                        <a:effectLst/>
                        <a:latin typeface="Apple Braille"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3593184806"/>
                  </a:ext>
                </a:extLst>
              </a:tr>
              <a:tr h="617744">
                <a:tc>
                  <a:txBody>
                    <a:bodyPr/>
                    <a:lstStyle/>
                    <a:p>
                      <a:pPr marL="450215" indent="-429260" algn="l">
                        <a:lnSpc>
                          <a:spcPct val="130000"/>
                        </a:lnSpc>
                        <a:spcBef>
                          <a:spcPts val="1200"/>
                        </a:spcBef>
                        <a:spcAft>
                          <a:spcPts val="1200"/>
                        </a:spcAft>
                      </a:pPr>
                      <a:r>
                        <a:rPr lang="en-GB" sz="1300">
                          <a:solidFill>
                            <a:srgbClr val="000000"/>
                          </a:solidFill>
                          <a:effectLst/>
                          <a:latin typeface="Apple Braille" pitchFamily="2" charset="0"/>
                          <a:ea typeface="Times New Roman" panose="02020603050405020304" pitchFamily="18" charset="0"/>
                        </a:rPr>
                        <a:t>Late_delivery_risk           </a:t>
                      </a:r>
                      <a:endParaRPr lang="en-VN" sz="1300">
                        <a:effectLst/>
                        <a:latin typeface="Apple Braille" pitchFamily="2" charset="0"/>
                        <a:ea typeface="Times New Roman" panose="02020603050405020304" pitchFamily="18" charset="0"/>
                      </a:endParaRPr>
                    </a:p>
                  </a:txBody>
                  <a:tcPr marL="68580" marR="68580" marT="0" marB="0" anchor="ctr"/>
                </a:tc>
                <a:tc>
                  <a:txBody>
                    <a:bodyPr/>
                    <a:lstStyle/>
                    <a:p>
                      <a:pPr marL="111760" algn="l">
                        <a:lnSpc>
                          <a:spcPct val="130000"/>
                        </a:lnSpc>
                        <a:spcBef>
                          <a:spcPts val="1200"/>
                        </a:spcBef>
                        <a:spcAft>
                          <a:spcPts val="1200"/>
                        </a:spcAft>
                      </a:pPr>
                      <a:r>
                        <a:rPr lang="en-GB" sz="1300" dirty="0" err="1">
                          <a:solidFill>
                            <a:srgbClr val="000000"/>
                          </a:solidFill>
                          <a:effectLst/>
                          <a:latin typeface="Apple Braille" pitchFamily="2" charset="0"/>
                          <a:ea typeface="Times New Roman" panose="02020603050405020304" pitchFamily="18" charset="0"/>
                        </a:rPr>
                        <a:t>Biến</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phân</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loại</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cho</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biết</a:t>
                      </a:r>
                      <a:r>
                        <a:rPr lang="vi-VN" sz="1300" dirty="0">
                          <a:solidFill>
                            <a:srgbClr val="000000"/>
                          </a:solidFill>
                          <a:effectLst/>
                          <a:latin typeface="Times New Roman" panose="02020603050405020304" pitchFamily="18" charset="0"/>
                          <a:ea typeface="Times New Roman" panose="02020603050405020304" pitchFamily="18" charset="0"/>
                        </a:rPr>
                        <a:t>:</a:t>
                      </a:r>
                      <a:br>
                        <a:rPr lang="vi-VN" sz="1300" dirty="0">
                          <a:solidFill>
                            <a:srgbClr val="000000"/>
                          </a:solidFill>
                          <a:effectLst/>
                          <a:latin typeface="Times New Roman" panose="02020603050405020304" pitchFamily="18" charset="0"/>
                          <a:ea typeface="Times New Roman" panose="02020603050405020304" pitchFamily="18" charset="0"/>
                        </a:rPr>
                      </a:br>
                      <a:r>
                        <a:rPr lang="en-GB" sz="1300" dirty="0">
                          <a:solidFill>
                            <a:srgbClr val="000000"/>
                          </a:solidFill>
                          <a:effectLst/>
                          <a:latin typeface="Apple Braille" pitchFamily="2" charset="0"/>
                          <a:ea typeface="Times New Roman" panose="02020603050405020304" pitchFamily="18" charset="0"/>
                        </a:rPr>
                        <a:t> Giao </a:t>
                      </a:r>
                      <a:r>
                        <a:rPr lang="en-GB" sz="1300" dirty="0" err="1">
                          <a:solidFill>
                            <a:srgbClr val="000000"/>
                          </a:solidFill>
                          <a:effectLst/>
                          <a:latin typeface="Apple Braille" pitchFamily="2" charset="0"/>
                          <a:ea typeface="Times New Roman" panose="02020603050405020304" pitchFamily="18" charset="0"/>
                        </a:rPr>
                        <a:t>hàng</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trễ</a:t>
                      </a:r>
                      <a:r>
                        <a:rPr lang="en-GB" sz="1300" dirty="0">
                          <a:solidFill>
                            <a:srgbClr val="000000"/>
                          </a:solidFill>
                          <a:effectLst/>
                          <a:latin typeface="Apple Braille" pitchFamily="2" charset="0"/>
                          <a:ea typeface="Times New Roman" panose="02020603050405020304" pitchFamily="18" charset="0"/>
                        </a:rPr>
                        <a:t> (1), </a:t>
                      </a:r>
                      <a:r>
                        <a:rPr lang="en-GB" sz="1300" dirty="0" err="1">
                          <a:solidFill>
                            <a:srgbClr val="000000"/>
                          </a:solidFill>
                          <a:effectLst/>
                          <a:latin typeface="Apple Braille" pitchFamily="2" charset="0"/>
                          <a:ea typeface="Times New Roman" panose="02020603050405020304" pitchFamily="18" charset="0"/>
                        </a:rPr>
                        <a:t>Không</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trễ</a:t>
                      </a:r>
                      <a:r>
                        <a:rPr lang="en-GB" sz="1300" dirty="0">
                          <a:solidFill>
                            <a:srgbClr val="000000"/>
                          </a:solidFill>
                          <a:effectLst/>
                          <a:latin typeface="Apple Braille" pitchFamily="2" charset="0"/>
                          <a:ea typeface="Times New Roman" panose="02020603050405020304" pitchFamily="18" charset="0"/>
                        </a:rPr>
                        <a:t> (0).</a:t>
                      </a:r>
                      <a:endParaRPr lang="en-VN" sz="1300" dirty="0">
                        <a:effectLst/>
                        <a:latin typeface="Apple Braille"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144512441"/>
                  </a:ext>
                </a:extLst>
              </a:tr>
              <a:tr h="319970">
                <a:tc>
                  <a:txBody>
                    <a:bodyPr/>
                    <a:lstStyle/>
                    <a:p>
                      <a:pPr marL="450215" indent="-429260" algn="l">
                        <a:lnSpc>
                          <a:spcPct val="130000"/>
                        </a:lnSpc>
                        <a:spcBef>
                          <a:spcPts val="1200"/>
                        </a:spcBef>
                        <a:spcAft>
                          <a:spcPts val="1200"/>
                        </a:spcAft>
                      </a:pPr>
                      <a:r>
                        <a:rPr lang="en-GB" sz="1300">
                          <a:solidFill>
                            <a:srgbClr val="000000"/>
                          </a:solidFill>
                          <a:effectLst/>
                          <a:latin typeface="Apple Braille" pitchFamily="2" charset="0"/>
                          <a:ea typeface="Times New Roman" panose="02020603050405020304" pitchFamily="18" charset="0"/>
                        </a:rPr>
                        <a:t>Category Id</a:t>
                      </a:r>
                      <a:endParaRPr lang="en-VN" sz="1300">
                        <a:effectLst/>
                        <a:latin typeface="Apple Braille" pitchFamily="2" charset="0"/>
                        <a:ea typeface="Times New Roman" panose="02020603050405020304" pitchFamily="18" charset="0"/>
                      </a:endParaRPr>
                    </a:p>
                  </a:txBody>
                  <a:tcPr marL="68580" marR="68580" marT="0" marB="0" anchor="ctr"/>
                </a:tc>
                <a:tc>
                  <a:txBody>
                    <a:bodyPr/>
                    <a:lstStyle/>
                    <a:p>
                      <a:pPr marL="450215" indent="-351155" algn="l">
                        <a:lnSpc>
                          <a:spcPct val="130000"/>
                        </a:lnSpc>
                        <a:spcBef>
                          <a:spcPts val="1200"/>
                        </a:spcBef>
                        <a:spcAft>
                          <a:spcPts val="1200"/>
                        </a:spcAft>
                      </a:pPr>
                      <a:r>
                        <a:rPr lang="en-GB" sz="1300">
                          <a:solidFill>
                            <a:srgbClr val="000000"/>
                          </a:solidFill>
                          <a:effectLst/>
                          <a:latin typeface="Apple Braille" pitchFamily="2" charset="0"/>
                          <a:ea typeface="Times New Roman" panose="02020603050405020304" pitchFamily="18" charset="0"/>
                        </a:rPr>
                        <a:t>Mã danh mục sản phẩm</a:t>
                      </a:r>
                      <a:endParaRPr lang="en-VN" sz="1300">
                        <a:effectLst/>
                        <a:latin typeface="Apple Braille"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3802639545"/>
                  </a:ext>
                </a:extLst>
              </a:tr>
              <a:tr h="319970">
                <a:tc>
                  <a:txBody>
                    <a:bodyPr/>
                    <a:lstStyle/>
                    <a:p>
                      <a:pPr marL="450215" indent="-429260" algn="l">
                        <a:lnSpc>
                          <a:spcPct val="130000"/>
                        </a:lnSpc>
                        <a:spcBef>
                          <a:spcPts val="1200"/>
                        </a:spcBef>
                        <a:spcAft>
                          <a:spcPts val="1200"/>
                        </a:spcAft>
                      </a:pPr>
                      <a:r>
                        <a:rPr lang="en-GB" sz="1300">
                          <a:solidFill>
                            <a:srgbClr val="000000"/>
                          </a:solidFill>
                          <a:effectLst/>
                          <a:latin typeface="Apple Braille" pitchFamily="2" charset="0"/>
                          <a:ea typeface="Times New Roman" panose="02020603050405020304" pitchFamily="18" charset="0"/>
                        </a:rPr>
                        <a:t>Category Name</a:t>
                      </a:r>
                      <a:endParaRPr lang="en-VN" sz="1300">
                        <a:effectLst/>
                        <a:latin typeface="Apple Braille" pitchFamily="2" charset="0"/>
                        <a:ea typeface="Times New Roman" panose="02020603050405020304" pitchFamily="18" charset="0"/>
                      </a:endParaRPr>
                    </a:p>
                  </a:txBody>
                  <a:tcPr marL="68580" marR="68580" marT="0" marB="0" anchor="ctr"/>
                </a:tc>
                <a:tc>
                  <a:txBody>
                    <a:bodyPr/>
                    <a:lstStyle/>
                    <a:p>
                      <a:pPr marL="450215" indent="-351155" algn="l">
                        <a:lnSpc>
                          <a:spcPct val="130000"/>
                        </a:lnSpc>
                        <a:spcBef>
                          <a:spcPts val="1200"/>
                        </a:spcBef>
                        <a:spcAft>
                          <a:spcPts val="1200"/>
                        </a:spcAft>
                      </a:pPr>
                      <a:r>
                        <a:rPr lang="en-GB" sz="1300" dirty="0" err="1">
                          <a:solidFill>
                            <a:srgbClr val="000000"/>
                          </a:solidFill>
                          <a:effectLst/>
                          <a:latin typeface="Apple Braille" pitchFamily="2" charset="0"/>
                          <a:ea typeface="Times New Roman" panose="02020603050405020304" pitchFamily="18" charset="0"/>
                        </a:rPr>
                        <a:t>Mô</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tả</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danh</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mục</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sản</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phẩm</a:t>
                      </a:r>
                      <a:endParaRPr lang="en-VN" sz="1300" dirty="0">
                        <a:effectLst/>
                        <a:latin typeface="Apple Braille"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4064479452"/>
                  </a:ext>
                </a:extLst>
              </a:tr>
              <a:tr h="527340">
                <a:tc>
                  <a:txBody>
                    <a:bodyPr/>
                    <a:lstStyle/>
                    <a:p>
                      <a:pPr marL="450215" indent="-429260" algn="l">
                        <a:lnSpc>
                          <a:spcPct val="130000"/>
                        </a:lnSpc>
                        <a:spcBef>
                          <a:spcPts val="1200"/>
                        </a:spcBef>
                        <a:spcAft>
                          <a:spcPts val="1200"/>
                        </a:spcAft>
                      </a:pPr>
                      <a:r>
                        <a:rPr lang="en-GB" sz="1300">
                          <a:solidFill>
                            <a:srgbClr val="000000"/>
                          </a:solidFill>
                          <a:effectLst/>
                          <a:latin typeface="Apple Braille" pitchFamily="2" charset="0"/>
                          <a:ea typeface="Times New Roman" panose="02020603050405020304" pitchFamily="18" charset="0"/>
                        </a:rPr>
                        <a:t>Customer City</a:t>
                      </a:r>
                      <a:endParaRPr lang="en-VN" sz="1300">
                        <a:effectLst/>
                        <a:latin typeface="Apple Braille" pitchFamily="2" charset="0"/>
                        <a:ea typeface="Times New Roman" panose="02020603050405020304" pitchFamily="18" charset="0"/>
                      </a:endParaRPr>
                    </a:p>
                  </a:txBody>
                  <a:tcPr marL="68580" marR="68580" marT="0" marB="0" anchor="ctr"/>
                </a:tc>
                <a:tc>
                  <a:txBody>
                    <a:bodyPr/>
                    <a:lstStyle/>
                    <a:p>
                      <a:pPr marL="111760" algn="l">
                        <a:lnSpc>
                          <a:spcPct val="130000"/>
                        </a:lnSpc>
                        <a:spcBef>
                          <a:spcPts val="1200"/>
                        </a:spcBef>
                        <a:spcAft>
                          <a:spcPts val="1200"/>
                        </a:spcAft>
                      </a:pPr>
                      <a:r>
                        <a:rPr lang="en-GB" sz="1300" dirty="0">
                          <a:solidFill>
                            <a:srgbClr val="000000"/>
                          </a:solidFill>
                          <a:effectLst/>
                          <a:latin typeface="Apple Braille" pitchFamily="2" charset="0"/>
                          <a:ea typeface="Times New Roman" panose="02020603050405020304" pitchFamily="18" charset="0"/>
                        </a:rPr>
                        <a:t>Thành </a:t>
                      </a:r>
                      <a:r>
                        <a:rPr lang="en-GB" sz="1300" dirty="0" err="1">
                          <a:solidFill>
                            <a:srgbClr val="000000"/>
                          </a:solidFill>
                          <a:effectLst/>
                          <a:latin typeface="Apple Braille" pitchFamily="2" charset="0"/>
                          <a:ea typeface="Times New Roman" panose="02020603050405020304" pitchFamily="18" charset="0"/>
                        </a:rPr>
                        <a:t>phố</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nơi</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khách</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hàng</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thực</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hiện</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mua</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hàng</a:t>
                      </a:r>
                      <a:endParaRPr lang="en-VN" sz="1300" dirty="0">
                        <a:effectLst/>
                        <a:latin typeface="Apple Braille"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3068812176"/>
                  </a:ext>
                </a:extLst>
              </a:tr>
              <a:tr h="527340">
                <a:tc>
                  <a:txBody>
                    <a:bodyPr/>
                    <a:lstStyle/>
                    <a:p>
                      <a:pPr marL="450215" indent="-429260" algn="l">
                        <a:lnSpc>
                          <a:spcPct val="130000"/>
                        </a:lnSpc>
                        <a:spcBef>
                          <a:spcPts val="1200"/>
                        </a:spcBef>
                        <a:spcAft>
                          <a:spcPts val="1200"/>
                        </a:spcAft>
                      </a:pPr>
                      <a:r>
                        <a:rPr lang="en-GB" sz="1300">
                          <a:solidFill>
                            <a:srgbClr val="000000"/>
                          </a:solidFill>
                          <a:effectLst/>
                          <a:latin typeface="Apple Braille" pitchFamily="2" charset="0"/>
                          <a:ea typeface="Times New Roman" panose="02020603050405020304" pitchFamily="18" charset="0"/>
                        </a:rPr>
                        <a:t>Customer Country</a:t>
                      </a:r>
                      <a:endParaRPr lang="en-VN" sz="1300">
                        <a:effectLst/>
                        <a:latin typeface="Apple Braille" pitchFamily="2" charset="0"/>
                        <a:ea typeface="Times New Roman" panose="02020603050405020304" pitchFamily="18" charset="0"/>
                      </a:endParaRPr>
                    </a:p>
                  </a:txBody>
                  <a:tcPr marL="68580" marR="68580" marT="0" marB="0" anchor="ctr"/>
                </a:tc>
                <a:tc>
                  <a:txBody>
                    <a:bodyPr/>
                    <a:lstStyle/>
                    <a:p>
                      <a:pPr marL="111760" algn="l">
                        <a:lnSpc>
                          <a:spcPct val="130000"/>
                        </a:lnSpc>
                        <a:spcBef>
                          <a:spcPts val="1200"/>
                        </a:spcBef>
                        <a:spcAft>
                          <a:spcPts val="1200"/>
                        </a:spcAft>
                      </a:pPr>
                      <a:r>
                        <a:rPr lang="en-GB" sz="1300" dirty="0" err="1">
                          <a:solidFill>
                            <a:srgbClr val="000000"/>
                          </a:solidFill>
                          <a:effectLst/>
                          <a:latin typeface="Apple Braille" pitchFamily="2" charset="0"/>
                          <a:ea typeface="Times New Roman" panose="02020603050405020304" pitchFamily="18" charset="0"/>
                        </a:rPr>
                        <a:t>Quốc</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gia</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nơi</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khách</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hàng</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thực</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hiện</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mua</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hàng</a:t>
                      </a:r>
                      <a:endParaRPr lang="en-VN" sz="1300" dirty="0">
                        <a:effectLst/>
                        <a:latin typeface="Apple Braille"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2137798901"/>
                  </a:ext>
                </a:extLst>
              </a:tr>
              <a:tr h="319970">
                <a:tc>
                  <a:txBody>
                    <a:bodyPr/>
                    <a:lstStyle/>
                    <a:p>
                      <a:pPr marL="450215" indent="-429260" algn="l">
                        <a:lnSpc>
                          <a:spcPct val="130000"/>
                        </a:lnSpc>
                        <a:spcBef>
                          <a:spcPts val="1200"/>
                        </a:spcBef>
                        <a:spcAft>
                          <a:spcPts val="1200"/>
                        </a:spcAft>
                      </a:pPr>
                      <a:r>
                        <a:rPr lang="en-GB" sz="1300">
                          <a:solidFill>
                            <a:srgbClr val="000000"/>
                          </a:solidFill>
                          <a:effectLst/>
                          <a:latin typeface="Apple Braille" pitchFamily="2" charset="0"/>
                          <a:ea typeface="Times New Roman" panose="02020603050405020304" pitchFamily="18" charset="0"/>
                        </a:rPr>
                        <a:t>Customer Email</a:t>
                      </a:r>
                      <a:endParaRPr lang="en-VN" sz="1300">
                        <a:effectLst/>
                        <a:latin typeface="Apple Braille" pitchFamily="2" charset="0"/>
                        <a:ea typeface="Times New Roman" panose="02020603050405020304" pitchFamily="18" charset="0"/>
                      </a:endParaRPr>
                    </a:p>
                  </a:txBody>
                  <a:tcPr marL="68580" marR="68580" marT="0" marB="0" anchor="ctr"/>
                </a:tc>
                <a:tc>
                  <a:txBody>
                    <a:bodyPr/>
                    <a:lstStyle/>
                    <a:p>
                      <a:pPr marL="450215" indent="-351155" algn="l">
                        <a:lnSpc>
                          <a:spcPct val="130000"/>
                        </a:lnSpc>
                        <a:spcBef>
                          <a:spcPts val="1200"/>
                        </a:spcBef>
                        <a:spcAft>
                          <a:spcPts val="1200"/>
                        </a:spcAft>
                      </a:pPr>
                      <a:r>
                        <a:rPr lang="en-GB" sz="1300" dirty="0">
                          <a:solidFill>
                            <a:srgbClr val="000000"/>
                          </a:solidFill>
                          <a:effectLst/>
                          <a:latin typeface="Apple Braille" pitchFamily="2" charset="0"/>
                          <a:ea typeface="Times New Roman" panose="02020603050405020304" pitchFamily="18" charset="0"/>
                        </a:rPr>
                        <a:t>Email </a:t>
                      </a:r>
                      <a:r>
                        <a:rPr lang="en-GB" sz="1300" dirty="0" err="1">
                          <a:solidFill>
                            <a:srgbClr val="000000"/>
                          </a:solidFill>
                          <a:effectLst/>
                          <a:latin typeface="Apple Braille" pitchFamily="2" charset="0"/>
                          <a:ea typeface="Times New Roman" panose="02020603050405020304" pitchFamily="18" charset="0"/>
                        </a:rPr>
                        <a:t>khách</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hàng</a:t>
                      </a:r>
                      <a:endParaRPr lang="en-VN" sz="1300" dirty="0">
                        <a:effectLst/>
                        <a:latin typeface="Apple Braille"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2818874443"/>
                  </a:ext>
                </a:extLst>
              </a:tr>
              <a:tr h="319970">
                <a:tc>
                  <a:txBody>
                    <a:bodyPr/>
                    <a:lstStyle/>
                    <a:p>
                      <a:pPr marL="450215" indent="-429260" algn="l">
                        <a:lnSpc>
                          <a:spcPct val="130000"/>
                        </a:lnSpc>
                        <a:spcBef>
                          <a:spcPts val="1200"/>
                        </a:spcBef>
                        <a:spcAft>
                          <a:spcPts val="1200"/>
                        </a:spcAft>
                      </a:pPr>
                      <a:r>
                        <a:rPr lang="en-GB" sz="1300">
                          <a:solidFill>
                            <a:srgbClr val="000000"/>
                          </a:solidFill>
                          <a:effectLst/>
                          <a:latin typeface="Apple Braille" pitchFamily="2" charset="0"/>
                          <a:ea typeface="Times New Roman" panose="02020603050405020304" pitchFamily="18" charset="0"/>
                        </a:rPr>
                        <a:t>Customer Fname</a:t>
                      </a:r>
                      <a:endParaRPr lang="en-VN" sz="1300">
                        <a:effectLst/>
                        <a:latin typeface="Apple Braille" pitchFamily="2" charset="0"/>
                        <a:ea typeface="Times New Roman" panose="02020603050405020304" pitchFamily="18" charset="0"/>
                      </a:endParaRPr>
                    </a:p>
                  </a:txBody>
                  <a:tcPr marL="68580" marR="68580" marT="0" marB="0" anchor="ctr"/>
                </a:tc>
                <a:tc>
                  <a:txBody>
                    <a:bodyPr/>
                    <a:lstStyle/>
                    <a:p>
                      <a:pPr marL="450215" indent="-351155" algn="l">
                        <a:lnSpc>
                          <a:spcPct val="130000"/>
                        </a:lnSpc>
                        <a:spcBef>
                          <a:spcPts val="1200"/>
                        </a:spcBef>
                        <a:spcAft>
                          <a:spcPts val="1200"/>
                        </a:spcAft>
                      </a:pPr>
                      <a:r>
                        <a:rPr lang="en-GB" sz="1300" dirty="0" err="1">
                          <a:solidFill>
                            <a:srgbClr val="000000"/>
                          </a:solidFill>
                          <a:effectLst/>
                          <a:latin typeface="Apple Braille" pitchFamily="2" charset="0"/>
                          <a:ea typeface="Times New Roman" panose="02020603050405020304" pitchFamily="18" charset="0"/>
                        </a:rPr>
                        <a:t>Họ</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khách</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hàng</a:t>
                      </a:r>
                      <a:endParaRPr lang="en-VN" sz="1300" dirty="0">
                        <a:effectLst/>
                        <a:latin typeface="Apple Braille"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3697933428"/>
                  </a:ext>
                </a:extLst>
              </a:tr>
              <a:tr h="319970">
                <a:tc>
                  <a:txBody>
                    <a:bodyPr/>
                    <a:lstStyle/>
                    <a:p>
                      <a:pPr marL="450215" indent="-429260" algn="l">
                        <a:lnSpc>
                          <a:spcPct val="130000"/>
                        </a:lnSpc>
                        <a:spcBef>
                          <a:spcPts val="1200"/>
                        </a:spcBef>
                        <a:spcAft>
                          <a:spcPts val="1200"/>
                        </a:spcAft>
                      </a:pPr>
                      <a:r>
                        <a:rPr lang="en-GB" sz="1300">
                          <a:solidFill>
                            <a:srgbClr val="000000"/>
                          </a:solidFill>
                          <a:effectLst/>
                          <a:latin typeface="Apple Braille" pitchFamily="2" charset="0"/>
                          <a:ea typeface="Times New Roman" panose="02020603050405020304" pitchFamily="18" charset="0"/>
                        </a:rPr>
                        <a:t>Customer Id</a:t>
                      </a:r>
                      <a:endParaRPr lang="en-VN" sz="1300">
                        <a:effectLst/>
                        <a:latin typeface="Apple Braille" pitchFamily="2" charset="0"/>
                        <a:ea typeface="Times New Roman" panose="02020603050405020304" pitchFamily="18" charset="0"/>
                      </a:endParaRPr>
                    </a:p>
                  </a:txBody>
                  <a:tcPr marL="68580" marR="68580" marT="0" marB="0" anchor="ctr"/>
                </a:tc>
                <a:tc>
                  <a:txBody>
                    <a:bodyPr/>
                    <a:lstStyle/>
                    <a:p>
                      <a:pPr marL="450215" indent="-351155" algn="l">
                        <a:lnSpc>
                          <a:spcPct val="130000"/>
                        </a:lnSpc>
                        <a:spcBef>
                          <a:spcPts val="1200"/>
                        </a:spcBef>
                        <a:spcAft>
                          <a:spcPts val="1200"/>
                        </a:spcAft>
                      </a:pPr>
                      <a:r>
                        <a:rPr lang="en-GB" sz="1300" dirty="0">
                          <a:solidFill>
                            <a:srgbClr val="000000"/>
                          </a:solidFill>
                          <a:effectLst/>
                          <a:latin typeface="Apple Braille" pitchFamily="2" charset="0"/>
                          <a:ea typeface="Times New Roman" panose="02020603050405020304" pitchFamily="18" charset="0"/>
                        </a:rPr>
                        <a:t>ID </a:t>
                      </a:r>
                      <a:r>
                        <a:rPr lang="en-GB" sz="1300" dirty="0" err="1">
                          <a:solidFill>
                            <a:srgbClr val="000000"/>
                          </a:solidFill>
                          <a:effectLst/>
                          <a:latin typeface="Apple Braille" pitchFamily="2" charset="0"/>
                          <a:ea typeface="Times New Roman" panose="02020603050405020304" pitchFamily="18" charset="0"/>
                        </a:rPr>
                        <a:t>khách</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hàng</a:t>
                      </a:r>
                      <a:endParaRPr lang="en-VN" sz="1300" dirty="0">
                        <a:effectLst/>
                        <a:latin typeface="Apple Braille"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2366652729"/>
                  </a:ext>
                </a:extLst>
              </a:tr>
              <a:tr h="319970">
                <a:tc>
                  <a:txBody>
                    <a:bodyPr/>
                    <a:lstStyle/>
                    <a:p>
                      <a:pPr marL="450215" indent="-429260" algn="l">
                        <a:lnSpc>
                          <a:spcPct val="130000"/>
                        </a:lnSpc>
                        <a:spcBef>
                          <a:spcPts val="1200"/>
                        </a:spcBef>
                        <a:spcAft>
                          <a:spcPts val="1200"/>
                        </a:spcAft>
                      </a:pPr>
                      <a:r>
                        <a:rPr lang="en-GB" sz="1300">
                          <a:solidFill>
                            <a:srgbClr val="000000"/>
                          </a:solidFill>
                          <a:effectLst/>
                          <a:latin typeface="Apple Braille" pitchFamily="2" charset="0"/>
                          <a:ea typeface="Times New Roman" panose="02020603050405020304" pitchFamily="18" charset="0"/>
                        </a:rPr>
                        <a:t>Customer Lname</a:t>
                      </a:r>
                      <a:endParaRPr lang="en-VN" sz="1300">
                        <a:effectLst/>
                        <a:latin typeface="Apple Braille" pitchFamily="2" charset="0"/>
                        <a:ea typeface="Times New Roman" panose="02020603050405020304" pitchFamily="18" charset="0"/>
                      </a:endParaRPr>
                    </a:p>
                  </a:txBody>
                  <a:tcPr marL="68580" marR="68580" marT="0" marB="0" anchor="ctr"/>
                </a:tc>
                <a:tc>
                  <a:txBody>
                    <a:bodyPr/>
                    <a:lstStyle/>
                    <a:p>
                      <a:pPr marL="450215" indent="-351155" algn="l">
                        <a:lnSpc>
                          <a:spcPct val="130000"/>
                        </a:lnSpc>
                        <a:spcBef>
                          <a:spcPts val="1200"/>
                        </a:spcBef>
                        <a:spcAft>
                          <a:spcPts val="1200"/>
                        </a:spcAft>
                      </a:pPr>
                      <a:r>
                        <a:rPr lang="en-GB" sz="1300" dirty="0" err="1">
                          <a:solidFill>
                            <a:srgbClr val="000000"/>
                          </a:solidFill>
                          <a:effectLst/>
                          <a:latin typeface="Apple Braille" pitchFamily="2" charset="0"/>
                          <a:ea typeface="Times New Roman" panose="02020603050405020304" pitchFamily="18" charset="0"/>
                        </a:rPr>
                        <a:t>Tên</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khách</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hàng</a:t>
                      </a:r>
                      <a:endParaRPr lang="en-VN" sz="1300" dirty="0">
                        <a:effectLst/>
                        <a:latin typeface="Apple Braille"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662325755"/>
                  </a:ext>
                </a:extLst>
              </a:tr>
              <a:tr h="319970">
                <a:tc>
                  <a:txBody>
                    <a:bodyPr/>
                    <a:lstStyle/>
                    <a:p>
                      <a:pPr marL="450215" indent="-429260" algn="l">
                        <a:lnSpc>
                          <a:spcPct val="130000"/>
                        </a:lnSpc>
                        <a:spcBef>
                          <a:spcPts val="1200"/>
                        </a:spcBef>
                        <a:spcAft>
                          <a:spcPts val="1200"/>
                        </a:spcAft>
                      </a:pPr>
                      <a:r>
                        <a:rPr lang="en-GB" sz="1300">
                          <a:solidFill>
                            <a:srgbClr val="000000"/>
                          </a:solidFill>
                          <a:effectLst/>
                          <a:latin typeface="Apple Braille" pitchFamily="2" charset="0"/>
                          <a:ea typeface="Times New Roman" panose="02020603050405020304" pitchFamily="18" charset="0"/>
                        </a:rPr>
                        <a:t>Customer Password</a:t>
                      </a:r>
                      <a:endParaRPr lang="en-VN" sz="1300">
                        <a:effectLst/>
                        <a:latin typeface="Apple Braille" pitchFamily="2" charset="0"/>
                        <a:ea typeface="Times New Roman" panose="02020603050405020304" pitchFamily="18" charset="0"/>
                      </a:endParaRPr>
                    </a:p>
                  </a:txBody>
                  <a:tcPr marL="68580" marR="68580" marT="0" marB="0" anchor="ctr"/>
                </a:tc>
                <a:tc>
                  <a:txBody>
                    <a:bodyPr/>
                    <a:lstStyle/>
                    <a:p>
                      <a:pPr marL="450215" indent="-351155" algn="l">
                        <a:lnSpc>
                          <a:spcPct val="130000"/>
                        </a:lnSpc>
                        <a:spcBef>
                          <a:spcPts val="1200"/>
                        </a:spcBef>
                        <a:spcAft>
                          <a:spcPts val="1200"/>
                        </a:spcAft>
                      </a:pPr>
                      <a:r>
                        <a:rPr lang="en-GB" sz="1300">
                          <a:solidFill>
                            <a:srgbClr val="000000"/>
                          </a:solidFill>
                          <a:effectLst/>
                          <a:latin typeface="Apple Braille" pitchFamily="2" charset="0"/>
                          <a:ea typeface="Times New Roman" panose="02020603050405020304" pitchFamily="18" charset="0"/>
                        </a:rPr>
                        <a:t>Mật</a:t>
                      </a:r>
                      <a:r>
                        <a:rPr lang="vi-VN" sz="1300">
                          <a:solidFill>
                            <a:srgbClr val="000000"/>
                          </a:solidFill>
                          <a:effectLst/>
                          <a:latin typeface="Times New Roman" panose="02020603050405020304" pitchFamily="18" charset="0"/>
                          <a:ea typeface="Times New Roman" panose="02020603050405020304" pitchFamily="18" charset="0"/>
                        </a:rPr>
                        <a:t> khẩu của khách hàng</a:t>
                      </a:r>
                      <a:endParaRPr lang="en-VN" sz="1300">
                        <a:effectLst/>
                        <a:latin typeface="Apple Braille"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3547613698"/>
                  </a:ext>
                </a:extLst>
              </a:tr>
              <a:tr h="527340">
                <a:tc>
                  <a:txBody>
                    <a:bodyPr/>
                    <a:lstStyle/>
                    <a:p>
                      <a:pPr marL="450215" indent="-429260" algn="l">
                        <a:lnSpc>
                          <a:spcPct val="130000"/>
                        </a:lnSpc>
                        <a:spcBef>
                          <a:spcPts val="1200"/>
                        </a:spcBef>
                        <a:spcAft>
                          <a:spcPts val="1200"/>
                        </a:spcAft>
                      </a:pPr>
                      <a:r>
                        <a:rPr lang="en-GB" sz="1300" dirty="0">
                          <a:solidFill>
                            <a:srgbClr val="000000"/>
                          </a:solidFill>
                          <a:effectLst/>
                          <a:latin typeface="Apple Braille" pitchFamily="2" charset="0"/>
                          <a:ea typeface="Times New Roman" panose="02020603050405020304" pitchFamily="18" charset="0"/>
                        </a:rPr>
                        <a:t>Customer Segment</a:t>
                      </a:r>
                      <a:endParaRPr lang="en-VN" sz="1300" dirty="0">
                        <a:effectLst/>
                        <a:latin typeface="Apple Braille" pitchFamily="2" charset="0"/>
                        <a:ea typeface="Times New Roman" panose="02020603050405020304" pitchFamily="18" charset="0"/>
                      </a:endParaRPr>
                    </a:p>
                  </a:txBody>
                  <a:tcPr marL="68580" marR="68580" marT="0" marB="0" anchor="ctr"/>
                </a:tc>
                <a:tc>
                  <a:txBody>
                    <a:bodyPr/>
                    <a:lstStyle/>
                    <a:p>
                      <a:pPr marL="111760" indent="-12700" algn="l">
                        <a:lnSpc>
                          <a:spcPct val="130000"/>
                        </a:lnSpc>
                        <a:spcBef>
                          <a:spcPts val="1200"/>
                        </a:spcBef>
                        <a:spcAft>
                          <a:spcPts val="1200"/>
                        </a:spcAft>
                      </a:pPr>
                      <a:r>
                        <a:rPr lang="en-GB" sz="1300" dirty="0" err="1">
                          <a:solidFill>
                            <a:srgbClr val="000000"/>
                          </a:solidFill>
                          <a:effectLst/>
                          <a:latin typeface="Apple Braille" pitchFamily="2" charset="0"/>
                          <a:ea typeface="Times New Roman" panose="02020603050405020304" pitchFamily="18" charset="0"/>
                        </a:rPr>
                        <a:t>Phân</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loại</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khách</a:t>
                      </a:r>
                      <a:r>
                        <a:rPr lang="en-GB" sz="1300" dirty="0">
                          <a:solidFill>
                            <a:srgbClr val="000000"/>
                          </a:solidFill>
                          <a:effectLst/>
                          <a:latin typeface="Apple Braille" pitchFamily="2" charset="0"/>
                          <a:ea typeface="Times New Roman" panose="02020603050405020304" pitchFamily="18" charset="0"/>
                        </a:rPr>
                        <a:t> </a:t>
                      </a:r>
                      <a:r>
                        <a:rPr lang="en-GB" sz="1300" dirty="0" err="1">
                          <a:solidFill>
                            <a:srgbClr val="000000"/>
                          </a:solidFill>
                          <a:effectLst/>
                          <a:latin typeface="Apple Braille" pitchFamily="2" charset="0"/>
                          <a:ea typeface="Times New Roman" panose="02020603050405020304" pitchFamily="18" charset="0"/>
                        </a:rPr>
                        <a:t>hàng</a:t>
                      </a:r>
                      <a:r>
                        <a:rPr lang="en-GB" sz="1300" dirty="0">
                          <a:solidFill>
                            <a:srgbClr val="000000"/>
                          </a:solidFill>
                          <a:effectLst/>
                          <a:latin typeface="Apple Braille" pitchFamily="2" charset="0"/>
                          <a:ea typeface="Times New Roman" panose="02020603050405020304" pitchFamily="18" charset="0"/>
                        </a:rPr>
                        <a:t>: Consumer , Corporate , Home Office</a:t>
                      </a:r>
                      <a:endParaRPr lang="en-VN" sz="1300" dirty="0">
                        <a:effectLst/>
                        <a:latin typeface="Apple Braille" pitchFamily="2" charset="0"/>
                        <a:ea typeface="Times New Roman" panose="02020603050405020304" pitchFamily="18" charset="0"/>
                      </a:endParaRPr>
                    </a:p>
                  </a:txBody>
                  <a:tcPr marL="68580" marR="68580" marT="0" marB="0" anchor="ctr"/>
                </a:tc>
                <a:extLst>
                  <a:ext uri="{0D108BD9-81ED-4DB2-BD59-A6C34878D82A}">
                    <a16:rowId xmlns:a16="http://schemas.microsoft.com/office/drawing/2014/main" val="1119886125"/>
                  </a:ext>
                </a:extLst>
              </a:tr>
            </a:tbl>
          </a:graphicData>
        </a:graphic>
      </p:graphicFrame>
      <p:graphicFrame>
        <p:nvGraphicFramePr>
          <p:cNvPr id="20" name="Content Placeholder 18">
            <a:extLst>
              <a:ext uri="{FF2B5EF4-FFF2-40B4-BE49-F238E27FC236}">
                <a16:creationId xmlns:a16="http://schemas.microsoft.com/office/drawing/2014/main" id="{6139A71B-DA8D-9014-03B4-D030CDB659DF}"/>
              </a:ext>
            </a:extLst>
          </p:cNvPr>
          <p:cNvGraphicFramePr>
            <a:graphicFrameLocks/>
          </p:cNvGraphicFramePr>
          <p:nvPr>
            <p:extLst>
              <p:ext uri="{D42A27DB-BD31-4B8C-83A1-F6EECF244321}">
                <p14:modId xmlns:p14="http://schemas.microsoft.com/office/powerpoint/2010/main" val="2400111997"/>
              </p:ext>
            </p:extLst>
          </p:nvPr>
        </p:nvGraphicFramePr>
        <p:xfrm>
          <a:off x="5811494" y="1906783"/>
          <a:ext cx="5724148" cy="7895590"/>
        </p:xfrm>
        <a:graphic>
          <a:graphicData uri="http://schemas.openxmlformats.org/drawingml/2006/table">
            <a:tbl>
              <a:tblPr firstRow="1" bandRow="1">
                <a:tableStyleId>{5C22544A-7EE6-4342-B048-85BDC9FD1C3A}</a:tableStyleId>
              </a:tblPr>
              <a:tblGrid>
                <a:gridCol w="2154632">
                  <a:extLst>
                    <a:ext uri="{9D8B030D-6E8A-4147-A177-3AD203B41FA5}">
                      <a16:colId xmlns:a16="http://schemas.microsoft.com/office/drawing/2014/main" val="4069415029"/>
                    </a:ext>
                  </a:extLst>
                </a:gridCol>
                <a:gridCol w="3569516">
                  <a:extLst>
                    <a:ext uri="{9D8B030D-6E8A-4147-A177-3AD203B41FA5}">
                      <a16:colId xmlns:a16="http://schemas.microsoft.com/office/drawing/2014/main" val="2725656777"/>
                    </a:ext>
                  </a:extLst>
                </a:gridCol>
              </a:tblGrid>
              <a:tr h="405973">
                <a:tc>
                  <a:txBody>
                    <a:bodyPr/>
                    <a:lstStyle/>
                    <a:p>
                      <a:r>
                        <a:rPr lang="en-VN" sz="1300" dirty="0">
                          <a:latin typeface="Apple Braille" pitchFamily="2" charset="0"/>
                        </a:rPr>
                        <a:t>Thuộc tính</a:t>
                      </a:r>
                    </a:p>
                  </a:txBody>
                  <a:tcPr anchor="ctr"/>
                </a:tc>
                <a:tc>
                  <a:txBody>
                    <a:bodyPr/>
                    <a:lstStyle/>
                    <a:p>
                      <a:r>
                        <a:rPr lang="en-VN" sz="1300" dirty="0">
                          <a:latin typeface="Apple Braille" pitchFamily="2" charset="0"/>
                        </a:rPr>
                        <a:t>Mô tả</a:t>
                      </a:r>
                    </a:p>
                  </a:txBody>
                  <a:tcPr anchor="ctr"/>
                </a:tc>
                <a:extLst>
                  <a:ext uri="{0D108BD9-81ED-4DB2-BD59-A6C34878D82A}">
                    <a16:rowId xmlns:a16="http://schemas.microsoft.com/office/drawing/2014/main" val="867284651"/>
                  </a:ext>
                </a:extLst>
              </a:tr>
              <a:tr h="420556">
                <a:tc>
                  <a:txBody>
                    <a:bodyPr/>
                    <a:lstStyle/>
                    <a:p>
                      <a:pPr algn="l" fontAlgn="ctr"/>
                      <a:r>
                        <a:rPr lang="en-GB" sz="1300" b="0" i="0" u="none" strike="noStrike" dirty="0">
                          <a:solidFill>
                            <a:srgbClr val="000000"/>
                          </a:solidFill>
                          <a:effectLst/>
                          <a:latin typeface="Apple Braille" pitchFamily="2" charset="0"/>
                        </a:rPr>
                        <a:t>Customer State</a:t>
                      </a:r>
                    </a:p>
                  </a:txBody>
                  <a:tcPr marL="9525" marR="9525" marT="9525" marB="0" anchor="ctr"/>
                </a:tc>
                <a:tc>
                  <a:txBody>
                    <a:bodyPr/>
                    <a:lstStyle/>
                    <a:p>
                      <a:pPr algn="l" fontAlgn="ctr"/>
                      <a:r>
                        <a:rPr lang="vi-VN" sz="1300" b="0" i="0" u="none" strike="noStrike">
                          <a:solidFill>
                            <a:srgbClr val="000000"/>
                          </a:solidFill>
                          <a:effectLst/>
                          <a:latin typeface="Times New Roman" panose="02020603050405020304" pitchFamily="18" charset="0"/>
                        </a:rPr>
                        <a:t>Tiểu bang nơi cửa hàng nơi đăng ký giao dịch mua hàng thuộc về</a:t>
                      </a:r>
                    </a:p>
                  </a:txBody>
                  <a:tcPr marL="9525" marR="9525" marT="9525" marB="0" anchor="ctr"/>
                </a:tc>
                <a:extLst>
                  <a:ext uri="{0D108BD9-81ED-4DB2-BD59-A6C34878D82A}">
                    <a16:rowId xmlns:a16="http://schemas.microsoft.com/office/drawing/2014/main" val="348922553"/>
                  </a:ext>
                </a:extLst>
              </a:tr>
              <a:tr h="420556">
                <a:tc>
                  <a:txBody>
                    <a:bodyPr/>
                    <a:lstStyle/>
                    <a:p>
                      <a:pPr algn="l" fontAlgn="ctr"/>
                      <a:r>
                        <a:rPr lang="en-GB" sz="1300" b="0" i="0" u="none" strike="noStrike">
                          <a:solidFill>
                            <a:srgbClr val="000000"/>
                          </a:solidFill>
                          <a:effectLst/>
                          <a:latin typeface="Apple Braille" pitchFamily="2" charset="0"/>
                        </a:rPr>
                        <a:t>Customer Street</a:t>
                      </a:r>
                    </a:p>
                  </a:txBody>
                  <a:tcPr marL="9525" marR="9525" marT="9525" marB="0" anchor="ctr"/>
                </a:tc>
                <a:tc>
                  <a:txBody>
                    <a:bodyPr/>
                    <a:lstStyle/>
                    <a:p>
                      <a:pPr algn="l" fontAlgn="ctr"/>
                      <a:r>
                        <a:rPr lang="vi-VN" sz="1300" b="0" i="0" u="none" strike="noStrike">
                          <a:solidFill>
                            <a:srgbClr val="000000"/>
                          </a:solidFill>
                          <a:effectLst/>
                          <a:latin typeface="Times New Roman" panose="02020603050405020304" pitchFamily="18" charset="0"/>
                        </a:rPr>
                        <a:t>Đường phố nơi cửa hàng nơi đăng ký mua hàng thuộc về</a:t>
                      </a:r>
                    </a:p>
                  </a:txBody>
                  <a:tcPr marL="9525" marR="9525" marT="9525" marB="0" anchor="ctr"/>
                </a:tc>
                <a:extLst>
                  <a:ext uri="{0D108BD9-81ED-4DB2-BD59-A6C34878D82A}">
                    <a16:rowId xmlns:a16="http://schemas.microsoft.com/office/drawing/2014/main" val="4093525862"/>
                  </a:ext>
                </a:extLst>
              </a:tr>
              <a:tr h="354709">
                <a:tc>
                  <a:txBody>
                    <a:bodyPr/>
                    <a:lstStyle/>
                    <a:p>
                      <a:pPr algn="l" fontAlgn="ctr"/>
                      <a:r>
                        <a:rPr lang="en-GB" sz="1300" b="0" i="0" u="none" strike="noStrike">
                          <a:solidFill>
                            <a:srgbClr val="000000"/>
                          </a:solidFill>
                          <a:effectLst/>
                          <a:latin typeface="Apple Braille" pitchFamily="2" charset="0"/>
                        </a:rPr>
                        <a:t>Customer Zipcode</a:t>
                      </a:r>
                    </a:p>
                  </a:txBody>
                  <a:tcPr marL="9525" marR="9525" marT="9525" marB="0" anchor="ctr"/>
                </a:tc>
                <a:tc>
                  <a:txBody>
                    <a:bodyPr/>
                    <a:lstStyle/>
                    <a:p>
                      <a:pPr algn="l" fontAlgn="ctr"/>
                      <a:r>
                        <a:rPr lang="en-GB" sz="1300" b="0" i="0" u="none" strike="noStrike">
                          <a:solidFill>
                            <a:srgbClr val="000000"/>
                          </a:solidFill>
                          <a:effectLst/>
                          <a:latin typeface="Apple Braille" pitchFamily="2" charset="0"/>
                        </a:rPr>
                        <a:t>Customer Zipcode</a:t>
                      </a:r>
                    </a:p>
                  </a:txBody>
                  <a:tcPr marL="9525" marR="9525" marT="9525" marB="0" anchor="ctr"/>
                </a:tc>
                <a:extLst>
                  <a:ext uri="{0D108BD9-81ED-4DB2-BD59-A6C34878D82A}">
                    <a16:rowId xmlns:a16="http://schemas.microsoft.com/office/drawing/2014/main" val="2169988465"/>
                  </a:ext>
                </a:extLst>
              </a:tr>
              <a:tr h="354709">
                <a:tc>
                  <a:txBody>
                    <a:bodyPr/>
                    <a:lstStyle/>
                    <a:p>
                      <a:pPr algn="l" fontAlgn="ctr"/>
                      <a:r>
                        <a:rPr lang="en-GB" sz="1300" b="0" i="0" u="none" strike="noStrike" dirty="0">
                          <a:solidFill>
                            <a:srgbClr val="000000"/>
                          </a:solidFill>
                          <a:effectLst/>
                          <a:latin typeface="Apple Braille" pitchFamily="2" charset="0"/>
                        </a:rPr>
                        <a:t>Department Id</a:t>
                      </a:r>
                    </a:p>
                  </a:txBody>
                  <a:tcPr marL="9525" marR="9525" marT="9525" marB="0" anchor="ctr"/>
                </a:tc>
                <a:tc>
                  <a:txBody>
                    <a:bodyPr/>
                    <a:lstStyle/>
                    <a:p>
                      <a:pPr algn="l" fontAlgn="ctr"/>
                      <a:r>
                        <a:rPr lang="en-GB" sz="1300" b="0" i="0" u="none" strike="noStrike">
                          <a:solidFill>
                            <a:srgbClr val="000000"/>
                          </a:solidFill>
                          <a:effectLst/>
                          <a:latin typeface="Apple Braille" pitchFamily="2" charset="0"/>
                        </a:rPr>
                        <a:t>Mã bộ phận sản phẩm</a:t>
                      </a:r>
                    </a:p>
                  </a:txBody>
                  <a:tcPr marL="9525" marR="9525" marT="9525" marB="0" anchor="ctr"/>
                </a:tc>
                <a:extLst>
                  <a:ext uri="{0D108BD9-81ED-4DB2-BD59-A6C34878D82A}">
                    <a16:rowId xmlns:a16="http://schemas.microsoft.com/office/drawing/2014/main" val="1219444083"/>
                  </a:ext>
                </a:extLst>
              </a:tr>
              <a:tr h="354709">
                <a:tc>
                  <a:txBody>
                    <a:bodyPr/>
                    <a:lstStyle/>
                    <a:p>
                      <a:pPr algn="l" fontAlgn="ctr"/>
                      <a:r>
                        <a:rPr lang="en-GB" sz="1300" b="0" i="0" u="none" strike="noStrike">
                          <a:solidFill>
                            <a:srgbClr val="000000"/>
                          </a:solidFill>
                          <a:effectLst/>
                          <a:latin typeface="Apple Braille" pitchFamily="2" charset="0"/>
                        </a:rPr>
                        <a:t>Department Name</a:t>
                      </a:r>
                    </a:p>
                  </a:txBody>
                  <a:tcPr marL="9525" marR="9525" marT="9525" marB="0" anchor="ctr"/>
                </a:tc>
                <a:tc>
                  <a:txBody>
                    <a:bodyPr/>
                    <a:lstStyle/>
                    <a:p>
                      <a:pPr algn="l" fontAlgn="ctr"/>
                      <a:r>
                        <a:rPr lang="en-GB" sz="1300" b="0" i="0" u="none" strike="noStrike">
                          <a:solidFill>
                            <a:srgbClr val="000000"/>
                          </a:solidFill>
                          <a:effectLst/>
                          <a:latin typeface="Apple Braille" pitchFamily="2" charset="0"/>
                        </a:rPr>
                        <a:t>Tên bộ phận sản phẩm</a:t>
                      </a:r>
                    </a:p>
                  </a:txBody>
                  <a:tcPr marL="9525" marR="9525" marT="9525" marB="0" anchor="ctr"/>
                </a:tc>
                <a:extLst>
                  <a:ext uri="{0D108BD9-81ED-4DB2-BD59-A6C34878D82A}">
                    <a16:rowId xmlns:a16="http://schemas.microsoft.com/office/drawing/2014/main" val="960326187"/>
                  </a:ext>
                </a:extLst>
              </a:tr>
              <a:tr h="354709">
                <a:tc>
                  <a:txBody>
                    <a:bodyPr/>
                    <a:lstStyle/>
                    <a:p>
                      <a:pPr algn="l" fontAlgn="ctr"/>
                      <a:r>
                        <a:rPr lang="en-GB" sz="1300" b="0" i="0" u="none" strike="noStrike">
                          <a:solidFill>
                            <a:srgbClr val="000000"/>
                          </a:solidFill>
                          <a:effectLst/>
                          <a:latin typeface="Apple Braille" pitchFamily="2" charset="0"/>
                        </a:rPr>
                        <a:t>Latitude</a:t>
                      </a:r>
                    </a:p>
                  </a:txBody>
                  <a:tcPr marL="9525" marR="9525" marT="9525" marB="0" anchor="ctr"/>
                </a:tc>
                <a:tc>
                  <a:txBody>
                    <a:bodyPr/>
                    <a:lstStyle/>
                    <a:p>
                      <a:pPr algn="l" fontAlgn="ctr"/>
                      <a:r>
                        <a:rPr lang="vi-VN" sz="1300" b="0" i="0" u="none" strike="noStrike">
                          <a:solidFill>
                            <a:srgbClr val="000000"/>
                          </a:solidFill>
                          <a:effectLst/>
                          <a:latin typeface="Times New Roman" panose="02020603050405020304" pitchFamily="18" charset="0"/>
                        </a:rPr>
                        <a:t>Vĩ độ tương ứng với vị trí cửa hàng</a:t>
                      </a:r>
                    </a:p>
                  </a:txBody>
                  <a:tcPr marL="9525" marR="9525" marT="9525" marB="0" anchor="ctr"/>
                </a:tc>
                <a:extLst>
                  <a:ext uri="{0D108BD9-81ED-4DB2-BD59-A6C34878D82A}">
                    <a16:rowId xmlns:a16="http://schemas.microsoft.com/office/drawing/2014/main" val="3565961254"/>
                  </a:ext>
                </a:extLst>
              </a:tr>
              <a:tr h="373610">
                <a:tc>
                  <a:txBody>
                    <a:bodyPr/>
                    <a:lstStyle/>
                    <a:p>
                      <a:pPr algn="l" fontAlgn="ctr"/>
                      <a:r>
                        <a:rPr lang="en-GB" sz="1300" b="0" i="0" u="none" strike="noStrike">
                          <a:solidFill>
                            <a:srgbClr val="000000"/>
                          </a:solidFill>
                          <a:effectLst/>
                          <a:latin typeface="Apple Braille" pitchFamily="2" charset="0"/>
                        </a:rPr>
                        <a:t>Longitude</a:t>
                      </a:r>
                    </a:p>
                  </a:txBody>
                  <a:tcPr marL="9525" marR="9525" marT="9525" marB="0" anchor="ctr"/>
                </a:tc>
                <a:tc>
                  <a:txBody>
                    <a:bodyPr/>
                    <a:lstStyle/>
                    <a:p>
                      <a:pPr algn="l" fontAlgn="ctr"/>
                      <a:r>
                        <a:rPr lang="vi-VN" sz="1300" b="0" i="0" u="none" strike="noStrike">
                          <a:solidFill>
                            <a:srgbClr val="000000"/>
                          </a:solidFill>
                          <a:effectLst/>
                          <a:latin typeface="Times New Roman" panose="02020603050405020304" pitchFamily="18" charset="0"/>
                        </a:rPr>
                        <a:t>Kinh độ tương ứng với vị trí của cửa hàng</a:t>
                      </a:r>
                    </a:p>
                  </a:txBody>
                  <a:tcPr marL="9525" marR="9525" marT="9525" marB="0" anchor="ctr"/>
                </a:tc>
                <a:extLst>
                  <a:ext uri="{0D108BD9-81ED-4DB2-BD59-A6C34878D82A}">
                    <a16:rowId xmlns:a16="http://schemas.microsoft.com/office/drawing/2014/main" val="3206431325"/>
                  </a:ext>
                </a:extLst>
              </a:tr>
              <a:tr h="625025">
                <a:tc>
                  <a:txBody>
                    <a:bodyPr/>
                    <a:lstStyle/>
                    <a:p>
                      <a:pPr algn="l" fontAlgn="ctr"/>
                      <a:r>
                        <a:rPr lang="en-GB" sz="1300" b="0" i="0" u="none" strike="noStrike">
                          <a:solidFill>
                            <a:srgbClr val="000000"/>
                          </a:solidFill>
                          <a:effectLst/>
                          <a:latin typeface="Apple Braille" pitchFamily="2" charset="0"/>
                        </a:rPr>
                        <a:t>Market</a:t>
                      </a:r>
                    </a:p>
                  </a:txBody>
                  <a:tcPr marL="9525" marR="9525" marT="9525" marB="0" anchor="ctr"/>
                </a:tc>
                <a:tc>
                  <a:txBody>
                    <a:bodyPr/>
                    <a:lstStyle/>
                    <a:p>
                      <a:pPr algn="l" fontAlgn="ctr"/>
                      <a:r>
                        <a:rPr lang="vi-VN" sz="1300" b="0" i="0" u="none" strike="noStrike">
                          <a:solidFill>
                            <a:srgbClr val="000000"/>
                          </a:solidFill>
                          <a:effectLst/>
                          <a:latin typeface="Times New Roman" panose="02020603050405020304" pitchFamily="18" charset="0"/>
                        </a:rPr>
                        <a:t>Market đến nơi đơn hàng được giao: Africa , Europe , LATAM , Pacific Asia , USCA</a:t>
                      </a:r>
                    </a:p>
                  </a:txBody>
                  <a:tcPr marL="9525" marR="9525" marT="9525" marB="0" anchor="ctr"/>
                </a:tc>
                <a:extLst>
                  <a:ext uri="{0D108BD9-81ED-4DB2-BD59-A6C34878D82A}">
                    <a16:rowId xmlns:a16="http://schemas.microsoft.com/office/drawing/2014/main" val="3593184806"/>
                  </a:ext>
                </a:extLst>
              </a:tr>
              <a:tr h="354709">
                <a:tc>
                  <a:txBody>
                    <a:bodyPr/>
                    <a:lstStyle/>
                    <a:p>
                      <a:pPr algn="l" fontAlgn="ctr"/>
                      <a:r>
                        <a:rPr lang="en-GB" sz="1300" b="0" i="0" u="none" strike="noStrike">
                          <a:solidFill>
                            <a:srgbClr val="000000"/>
                          </a:solidFill>
                          <a:effectLst/>
                          <a:latin typeface="Apple Braille" pitchFamily="2" charset="0"/>
                        </a:rPr>
                        <a:t>Order City</a:t>
                      </a:r>
                    </a:p>
                  </a:txBody>
                  <a:tcPr marL="9525" marR="9525" marT="9525" marB="0" anchor="ctr"/>
                </a:tc>
                <a:tc>
                  <a:txBody>
                    <a:bodyPr/>
                    <a:lstStyle/>
                    <a:p>
                      <a:pPr algn="l" fontAlgn="ctr"/>
                      <a:r>
                        <a:rPr lang="vi-VN" sz="1300" b="0" i="0" u="none" strike="noStrike">
                          <a:solidFill>
                            <a:srgbClr val="000000"/>
                          </a:solidFill>
                          <a:effectLst/>
                          <a:latin typeface="Times New Roman" panose="02020603050405020304" pitchFamily="18" charset="0"/>
                        </a:rPr>
                        <a:t>Thành phố đích của đơn hàng</a:t>
                      </a:r>
                    </a:p>
                  </a:txBody>
                  <a:tcPr marL="9525" marR="9525" marT="9525" marB="0" anchor="ctr"/>
                </a:tc>
                <a:extLst>
                  <a:ext uri="{0D108BD9-81ED-4DB2-BD59-A6C34878D82A}">
                    <a16:rowId xmlns:a16="http://schemas.microsoft.com/office/drawing/2014/main" val="144512441"/>
                  </a:ext>
                </a:extLst>
              </a:tr>
              <a:tr h="354709">
                <a:tc>
                  <a:txBody>
                    <a:bodyPr/>
                    <a:lstStyle/>
                    <a:p>
                      <a:pPr algn="l" fontAlgn="ctr"/>
                      <a:r>
                        <a:rPr lang="en-GB" sz="1300" b="0" i="0" u="none" strike="noStrike">
                          <a:solidFill>
                            <a:srgbClr val="000000"/>
                          </a:solidFill>
                          <a:effectLst/>
                          <a:latin typeface="Apple Braille" pitchFamily="2" charset="0"/>
                        </a:rPr>
                        <a:t>Order Country</a:t>
                      </a:r>
                    </a:p>
                  </a:txBody>
                  <a:tcPr marL="9525" marR="9525" marT="9525" marB="0" anchor="ctr"/>
                </a:tc>
                <a:tc>
                  <a:txBody>
                    <a:bodyPr/>
                    <a:lstStyle/>
                    <a:p>
                      <a:pPr algn="l" fontAlgn="ctr"/>
                      <a:r>
                        <a:rPr lang="vi-VN" sz="1300" b="0" i="0" u="none" strike="noStrike">
                          <a:solidFill>
                            <a:srgbClr val="000000"/>
                          </a:solidFill>
                          <a:effectLst/>
                          <a:latin typeface="Times New Roman" panose="02020603050405020304" pitchFamily="18" charset="0"/>
                        </a:rPr>
                        <a:t>Quốc gia đích của đơn hàng</a:t>
                      </a:r>
                    </a:p>
                  </a:txBody>
                  <a:tcPr marL="9525" marR="9525" marT="9525" marB="0" anchor="ctr"/>
                </a:tc>
                <a:extLst>
                  <a:ext uri="{0D108BD9-81ED-4DB2-BD59-A6C34878D82A}">
                    <a16:rowId xmlns:a16="http://schemas.microsoft.com/office/drawing/2014/main" val="3802639545"/>
                  </a:ext>
                </a:extLst>
              </a:tr>
              <a:tr h="354709">
                <a:tc>
                  <a:txBody>
                    <a:bodyPr/>
                    <a:lstStyle/>
                    <a:p>
                      <a:pPr algn="l" fontAlgn="ctr"/>
                      <a:r>
                        <a:rPr lang="en-GB" sz="1300" b="0" i="0" u="none" strike="noStrike">
                          <a:solidFill>
                            <a:srgbClr val="000000"/>
                          </a:solidFill>
                          <a:effectLst/>
                          <a:latin typeface="Apple Braille" pitchFamily="2" charset="0"/>
                        </a:rPr>
                        <a:t>Order Customer Id</a:t>
                      </a:r>
                    </a:p>
                  </a:txBody>
                  <a:tcPr marL="9525" marR="9525" marT="9525" marB="0" anchor="ctr"/>
                </a:tc>
                <a:tc>
                  <a:txBody>
                    <a:bodyPr/>
                    <a:lstStyle/>
                    <a:p>
                      <a:pPr algn="l" fontAlgn="ctr"/>
                      <a:r>
                        <a:rPr lang="en-GB" sz="1300" b="0" i="0" u="none" strike="noStrike" dirty="0" err="1">
                          <a:solidFill>
                            <a:srgbClr val="000000"/>
                          </a:solidFill>
                          <a:effectLst/>
                          <a:latin typeface="Apple Braille" pitchFamily="2" charset="0"/>
                        </a:rPr>
                        <a:t>Mã</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đặt</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hàng</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của</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khách</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hàng</a:t>
                      </a:r>
                      <a:endParaRPr lang="en-GB" sz="1300" b="0" i="0" u="none" strike="noStrike" dirty="0">
                        <a:solidFill>
                          <a:srgbClr val="000000"/>
                        </a:solidFill>
                        <a:effectLst/>
                        <a:latin typeface="Apple Braille" pitchFamily="2" charset="0"/>
                      </a:endParaRPr>
                    </a:p>
                  </a:txBody>
                  <a:tcPr marL="9525" marR="9525" marT="9525" marB="0" anchor="ctr"/>
                </a:tc>
                <a:extLst>
                  <a:ext uri="{0D108BD9-81ED-4DB2-BD59-A6C34878D82A}">
                    <a16:rowId xmlns:a16="http://schemas.microsoft.com/office/drawing/2014/main" val="4064479452"/>
                  </a:ext>
                </a:extLst>
              </a:tr>
              <a:tr h="420556">
                <a:tc>
                  <a:txBody>
                    <a:bodyPr/>
                    <a:lstStyle/>
                    <a:p>
                      <a:pPr algn="l" fontAlgn="ctr"/>
                      <a:r>
                        <a:rPr lang="en-GB" sz="1300" b="0" i="0" u="none" strike="noStrike">
                          <a:solidFill>
                            <a:srgbClr val="000000"/>
                          </a:solidFill>
                          <a:effectLst/>
                          <a:latin typeface="Apple Braille" pitchFamily="2" charset="0"/>
                        </a:rPr>
                        <a:t>order date (DateOrders)</a:t>
                      </a:r>
                    </a:p>
                  </a:txBody>
                  <a:tcPr marL="9525" marR="9525" marT="9525" marB="0" anchor="ctr"/>
                </a:tc>
                <a:tc>
                  <a:txBody>
                    <a:bodyPr/>
                    <a:lstStyle/>
                    <a:p>
                      <a:pPr algn="l" fontAlgn="ctr"/>
                      <a:r>
                        <a:rPr lang="vi-VN" sz="1300" b="0" i="0" u="none" strike="noStrike">
                          <a:solidFill>
                            <a:srgbClr val="000000"/>
                          </a:solidFill>
                          <a:effectLst/>
                          <a:latin typeface="Times New Roman" panose="02020603050405020304" pitchFamily="18" charset="0"/>
                        </a:rPr>
                        <a:t>Ngày thực hiện đơn hàng</a:t>
                      </a:r>
                    </a:p>
                  </a:txBody>
                  <a:tcPr marL="9525" marR="9525" marT="9525" marB="0" anchor="ctr"/>
                </a:tc>
                <a:extLst>
                  <a:ext uri="{0D108BD9-81ED-4DB2-BD59-A6C34878D82A}">
                    <a16:rowId xmlns:a16="http://schemas.microsoft.com/office/drawing/2014/main" val="3068812176"/>
                  </a:ext>
                </a:extLst>
              </a:tr>
              <a:tr h="354709">
                <a:tc>
                  <a:txBody>
                    <a:bodyPr/>
                    <a:lstStyle/>
                    <a:p>
                      <a:pPr algn="l" fontAlgn="ctr"/>
                      <a:r>
                        <a:rPr lang="en-GB" sz="1300" b="0" i="0" u="none" strike="noStrike">
                          <a:solidFill>
                            <a:srgbClr val="000000"/>
                          </a:solidFill>
                          <a:effectLst/>
                          <a:latin typeface="Apple Braille" pitchFamily="2" charset="0"/>
                        </a:rPr>
                        <a:t>Order Id</a:t>
                      </a:r>
                    </a:p>
                  </a:txBody>
                  <a:tcPr marL="9525" marR="9525" marT="9525" marB="0" anchor="ctr"/>
                </a:tc>
                <a:tc>
                  <a:txBody>
                    <a:bodyPr/>
                    <a:lstStyle/>
                    <a:p>
                      <a:pPr algn="l" fontAlgn="ctr"/>
                      <a:r>
                        <a:rPr lang="en-GB" sz="1300" b="0" i="0" u="none" strike="noStrike">
                          <a:solidFill>
                            <a:srgbClr val="000000"/>
                          </a:solidFill>
                          <a:effectLst/>
                          <a:latin typeface="Apple Braille" pitchFamily="2" charset="0"/>
                        </a:rPr>
                        <a:t>Mã đặt hàng</a:t>
                      </a:r>
                    </a:p>
                  </a:txBody>
                  <a:tcPr marL="9525" marR="9525" marT="9525" marB="0" anchor="ctr"/>
                </a:tc>
                <a:extLst>
                  <a:ext uri="{0D108BD9-81ED-4DB2-BD59-A6C34878D82A}">
                    <a16:rowId xmlns:a16="http://schemas.microsoft.com/office/drawing/2014/main" val="2137798901"/>
                  </a:ext>
                </a:extLst>
              </a:tr>
              <a:tr h="420556">
                <a:tc>
                  <a:txBody>
                    <a:bodyPr/>
                    <a:lstStyle/>
                    <a:p>
                      <a:pPr algn="l" fontAlgn="ctr"/>
                      <a:r>
                        <a:rPr lang="en-GB" sz="1300" b="0" i="0" u="none" strike="noStrike">
                          <a:solidFill>
                            <a:srgbClr val="000000"/>
                          </a:solidFill>
                          <a:effectLst/>
                          <a:latin typeface="Apple Braille" pitchFamily="2" charset="0"/>
                        </a:rPr>
                        <a:t>Order Item Cardprod Id</a:t>
                      </a:r>
                    </a:p>
                  </a:txBody>
                  <a:tcPr marL="9525" marR="9525" marT="9525" marB="0" anchor="ctr"/>
                </a:tc>
                <a:tc>
                  <a:txBody>
                    <a:bodyPr/>
                    <a:lstStyle/>
                    <a:p>
                      <a:pPr algn="l" fontAlgn="ctr"/>
                      <a:r>
                        <a:rPr lang="vi-VN" sz="1300" b="0" i="0" u="none" strike="noStrike">
                          <a:solidFill>
                            <a:srgbClr val="000000"/>
                          </a:solidFill>
                          <a:effectLst/>
                          <a:latin typeface="Times New Roman" panose="02020603050405020304" pitchFamily="18" charset="0"/>
                        </a:rPr>
                        <a:t>Mã sản phẩm được tạo thông qua đầu đọc RFID</a:t>
                      </a:r>
                    </a:p>
                  </a:txBody>
                  <a:tcPr marL="9525" marR="9525" marT="9525" marB="0" anchor="ctr"/>
                </a:tc>
                <a:extLst>
                  <a:ext uri="{0D108BD9-81ED-4DB2-BD59-A6C34878D82A}">
                    <a16:rowId xmlns:a16="http://schemas.microsoft.com/office/drawing/2014/main" val="2818874443"/>
                  </a:ext>
                </a:extLst>
              </a:tr>
              <a:tr h="420556">
                <a:tc>
                  <a:txBody>
                    <a:bodyPr/>
                    <a:lstStyle/>
                    <a:p>
                      <a:pPr algn="l" fontAlgn="ctr"/>
                      <a:r>
                        <a:rPr lang="en-GB" sz="1300" b="0" i="0" u="none" strike="noStrike">
                          <a:solidFill>
                            <a:srgbClr val="000000"/>
                          </a:solidFill>
                          <a:effectLst/>
                          <a:latin typeface="Apple Braille" pitchFamily="2" charset="0"/>
                        </a:rPr>
                        <a:t>Order Item Discount</a:t>
                      </a:r>
                    </a:p>
                  </a:txBody>
                  <a:tcPr marL="9525" marR="9525" marT="9525" marB="0" anchor="ctr"/>
                </a:tc>
                <a:tc>
                  <a:txBody>
                    <a:bodyPr/>
                    <a:lstStyle/>
                    <a:p>
                      <a:pPr algn="l" fontAlgn="ctr"/>
                      <a:r>
                        <a:rPr lang="en-GB" sz="1300" b="0" i="0" u="none" strike="noStrike">
                          <a:solidFill>
                            <a:srgbClr val="000000"/>
                          </a:solidFill>
                          <a:effectLst/>
                          <a:latin typeface="Apple Braille" pitchFamily="2" charset="0"/>
                        </a:rPr>
                        <a:t>Giá trị chiết khấu của mặt hàng đặt hàng</a:t>
                      </a:r>
                    </a:p>
                  </a:txBody>
                  <a:tcPr marL="9525" marR="9525" marT="9525" marB="0" anchor="ctr"/>
                </a:tc>
                <a:extLst>
                  <a:ext uri="{0D108BD9-81ED-4DB2-BD59-A6C34878D82A}">
                    <a16:rowId xmlns:a16="http://schemas.microsoft.com/office/drawing/2014/main" val="3697933428"/>
                  </a:ext>
                </a:extLst>
              </a:tr>
              <a:tr h="420556">
                <a:tc>
                  <a:txBody>
                    <a:bodyPr/>
                    <a:lstStyle/>
                    <a:p>
                      <a:pPr algn="l" fontAlgn="ctr"/>
                      <a:r>
                        <a:rPr lang="en-GB" sz="1300" b="0" i="0" u="none" strike="noStrike">
                          <a:solidFill>
                            <a:srgbClr val="000000"/>
                          </a:solidFill>
                          <a:effectLst/>
                          <a:latin typeface="Apple Braille" pitchFamily="2" charset="0"/>
                        </a:rPr>
                        <a:t>Order Item Discount Rate     </a:t>
                      </a:r>
                    </a:p>
                  </a:txBody>
                  <a:tcPr marL="9525" marR="9525" marT="9525" marB="0" anchor="ctr"/>
                </a:tc>
                <a:tc>
                  <a:txBody>
                    <a:bodyPr/>
                    <a:lstStyle/>
                    <a:p>
                      <a:pPr algn="l" fontAlgn="ctr"/>
                      <a:r>
                        <a:rPr lang="en-GB" sz="1300" b="0" i="0" u="none" strike="noStrike" dirty="0" err="1">
                          <a:solidFill>
                            <a:srgbClr val="000000"/>
                          </a:solidFill>
                          <a:effectLst/>
                          <a:latin typeface="Apple Braille" pitchFamily="2" charset="0"/>
                        </a:rPr>
                        <a:t>Tỷ</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lệ</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giảm</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giá</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mặt</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hàng</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đặt</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hàng</a:t>
                      </a:r>
                      <a:endParaRPr lang="en-GB" sz="1300" b="0" i="0" u="none" strike="noStrike" dirty="0">
                        <a:solidFill>
                          <a:srgbClr val="000000"/>
                        </a:solidFill>
                        <a:effectLst/>
                        <a:latin typeface="Apple Braille" pitchFamily="2" charset="0"/>
                      </a:endParaRPr>
                    </a:p>
                  </a:txBody>
                  <a:tcPr marL="9525" marR="9525" marT="9525" marB="0" anchor="ctr"/>
                </a:tc>
                <a:extLst>
                  <a:ext uri="{0D108BD9-81ED-4DB2-BD59-A6C34878D82A}">
                    <a16:rowId xmlns:a16="http://schemas.microsoft.com/office/drawing/2014/main" val="2366652729"/>
                  </a:ext>
                </a:extLst>
              </a:tr>
              <a:tr h="354709">
                <a:tc>
                  <a:txBody>
                    <a:bodyPr/>
                    <a:lstStyle/>
                    <a:p>
                      <a:pPr algn="l" fontAlgn="ctr"/>
                      <a:r>
                        <a:rPr lang="en-GB" sz="1300" b="0" i="0" u="none" strike="noStrike">
                          <a:solidFill>
                            <a:srgbClr val="000000"/>
                          </a:solidFill>
                          <a:effectLst/>
                          <a:latin typeface="Apple Braille" pitchFamily="2" charset="0"/>
                        </a:rPr>
                        <a:t>Order Item Id</a:t>
                      </a:r>
                    </a:p>
                  </a:txBody>
                  <a:tcPr marL="9525" marR="9525" marT="9525" marB="0" anchor="ctr"/>
                </a:tc>
                <a:tc>
                  <a:txBody>
                    <a:bodyPr/>
                    <a:lstStyle/>
                    <a:p>
                      <a:pPr algn="l" fontAlgn="ctr"/>
                      <a:r>
                        <a:rPr lang="en-GB" sz="1300" b="0" i="0" u="none" strike="noStrike">
                          <a:solidFill>
                            <a:srgbClr val="000000"/>
                          </a:solidFill>
                          <a:effectLst/>
                          <a:latin typeface="Apple Braille" pitchFamily="2" charset="0"/>
                        </a:rPr>
                        <a:t>Mã hàng đặt hàng</a:t>
                      </a:r>
                    </a:p>
                  </a:txBody>
                  <a:tcPr marL="9525" marR="9525" marT="9525" marB="0" anchor="ctr"/>
                </a:tc>
                <a:extLst>
                  <a:ext uri="{0D108BD9-81ED-4DB2-BD59-A6C34878D82A}">
                    <a16:rowId xmlns:a16="http://schemas.microsoft.com/office/drawing/2014/main" val="662325755"/>
                  </a:ext>
                </a:extLst>
              </a:tr>
              <a:tr h="420556">
                <a:tc>
                  <a:txBody>
                    <a:bodyPr/>
                    <a:lstStyle/>
                    <a:p>
                      <a:pPr algn="l" fontAlgn="ctr"/>
                      <a:r>
                        <a:rPr lang="en-GB" sz="1300" b="0" i="0" u="none" strike="noStrike">
                          <a:solidFill>
                            <a:srgbClr val="000000"/>
                          </a:solidFill>
                          <a:effectLst/>
                          <a:latin typeface="Apple Braille" pitchFamily="2" charset="0"/>
                        </a:rPr>
                        <a:t>Order Item Product Price     </a:t>
                      </a:r>
                    </a:p>
                  </a:txBody>
                  <a:tcPr marL="9525" marR="9525" marT="9525" marB="0" anchor="ctr"/>
                </a:tc>
                <a:tc>
                  <a:txBody>
                    <a:bodyPr/>
                    <a:lstStyle/>
                    <a:p>
                      <a:pPr algn="l" fontAlgn="ctr"/>
                      <a:r>
                        <a:rPr lang="vi-VN" sz="1300" b="0" i="0" u="none" strike="noStrike" dirty="0">
                          <a:solidFill>
                            <a:srgbClr val="000000"/>
                          </a:solidFill>
                          <a:effectLst/>
                          <a:latin typeface="Times New Roman" panose="02020603050405020304" pitchFamily="18" charset="0"/>
                        </a:rPr>
                        <a:t>Giá sản phẩm chưa giảm giá</a:t>
                      </a:r>
                    </a:p>
                  </a:txBody>
                  <a:tcPr marL="9525" marR="9525" marT="9525" marB="0" anchor="ctr"/>
                </a:tc>
                <a:extLst>
                  <a:ext uri="{0D108BD9-81ED-4DB2-BD59-A6C34878D82A}">
                    <a16:rowId xmlns:a16="http://schemas.microsoft.com/office/drawing/2014/main" val="3547613698"/>
                  </a:ext>
                </a:extLst>
              </a:tr>
              <a:tr h="354709">
                <a:tc>
                  <a:txBody>
                    <a:bodyPr/>
                    <a:lstStyle/>
                    <a:p>
                      <a:pPr algn="l" fontAlgn="ctr"/>
                      <a:r>
                        <a:rPr lang="en-GB" sz="1300" b="0" i="0" u="none" strike="noStrike">
                          <a:solidFill>
                            <a:srgbClr val="000000"/>
                          </a:solidFill>
                          <a:effectLst/>
                          <a:latin typeface="Apple Braille" pitchFamily="2" charset="0"/>
                        </a:rPr>
                        <a:t>Order Item Profit Ratio</a:t>
                      </a:r>
                    </a:p>
                  </a:txBody>
                  <a:tcPr marL="9525" marR="9525" marT="9525" marB="0" anchor="ctr"/>
                </a:tc>
                <a:tc>
                  <a:txBody>
                    <a:bodyPr/>
                    <a:lstStyle/>
                    <a:p>
                      <a:pPr algn="l" fontAlgn="ctr"/>
                      <a:r>
                        <a:rPr lang="en-GB" sz="1300" b="0" i="0" u="none" strike="noStrike" dirty="0" err="1">
                          <a:solidFill>
                            <a:srgbClr val="000000"/>
                          </a:solidFill>
                          <a:effectLst/>
                          <a:latin typeface="Apple Braille" pitchFamily="2" charset="0"/>
                        </a:rPr>
                        <a:t>Tỷ</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lệ</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lợi</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nhuận</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của</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mặt</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hàng</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đặt</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hàng</a:t>
                      </a:r>
                      <a:endParaRPr lang="en-GB" sz="1300" b="0" i="0" u="none" strike="noStrike" dirty="0">
                        <a:solidFill>
                          <a:srgbClr val="000000"/>
                        </a:solidFill>
                        <a:effectLst/>
                        <a:latin typeface="Apple Braille" pitchFamily="2" charset="0"/>
                      </a:endParaRPr>
                    </a:p>
                  </a:txBody>
                  <a:tcPr marL="9525" marR="9525" marT="9525" marB="0" anchor="ctr"/>
                </a:tc>
                <a:extLst>
                  <a:ext uri="{0D108BD9-81ED-4DB2-BD59-A6C34878D82A}">
                    <a16:rowId xmlns:a16="http://schemas.microsoft.com/office/drawing/2014/main" val="1119886125"/>
                  </a:ext>
                </a:extLst>
              </a:tr>
            </a:tbl>
          </a:graphicData>
        </a:graphic>
      </p:graphicFrame>
      <p:graphicFrame>
        <p:nvGraphicFramePr>
          <p:cNvPr id="21" name="Content Placeholder 18">
            <a:extLst>
              <a:ext uri="{FF2B5EF4-FFF2-40B4-BE49-F238E27FC236}">
                <a16:creationId xmlns:a16="http://schemas.microsoft.com/office/drawing/2014/main" id="{F11708AB-96A5-072B-3EF8-5BAD7F5A0B49}"/>
              </a:ext>
            </a:extLst>
          </p:cNvPr>
          <p:cNvGraphicFramePr>
            <a:graphicFrameLocks/>
          </p:cNvGraphicFramePr>
          <p:nvPr>
            <p:extLst>
              <p:ext uri="{D42A27DB-BD31-4B8C-83A1-F6EECF244321}">
                <p14:modId xmlns:p14="http://schemas.microsoft.com/office/powerpoint/2010/main" val="913805080"/>
              </p:ext>
            </p:extLst>
          </p:nvPr>
        </p:nvGraphicFramePr>
        <p:xfrm>
          <a:off x="11860736" y="1906783"/>
          <a:ext cx="5940264" cy="7918064"/>
        </p:xfrm>
        <a:graphic>
          <a:graphicData uri="http://schemas.openxmlformats.org/drawingml/2006/table">
            <a:tbl>
              <a:tblPr firstRow="1" bandRow="1">
                <a:tableStyleId>{5C22544A-7EE6-4342-B048-85BDC9FD1C3A}</a:tableStyleId>
              </a:tblPr>
              <a:tblGrid>
                <a:gridCol w="2235980">
                  <a:extLst>
                    <a:ext uri="{9D8B030D-6E8A-4147-A177-3AD203B41FA5}">
                      <a16:colId xmlns:a16="http://schemas.microsoft.com/office/drawing/2014/main" val="4069415029"/>
                    </a:ext>
                  </a:extLst>
                </a:gridCol>
                <a:gridCol w="3704284">
                  <a:extLst>
                    <a:ext uri="{9D8B030D-6E8A-4147-A177-3AD203B41FA5}">
                      <a16:colId xmlns:a16="http://schemas.microsoft.com/office/drawing/2014/main" val="2725656777"/>
                    </a:ext>
                  </a:extLst>
                </a:gridCol>
              </a:tblGrid>
              <a:tr h="420891">
                <a:tc>
                  <a:txBody>
                    <a:bodyPr/>
                    <a:lstStyle/>
                    <a:p>
                      <a:r>
                        <a:rPr lang="en-VN" sz="1300" dirty="0">
                          <a:latin typeface="Apple Braille" pitchFamily="2" charset="0"/>
                        </a:rPr>
                        <a:t>Thuộc tính</a:t>
                      </a:r>
                    </a:p>
                  </a:txBody>
                  <a:tcPr anchor="ctr"/>
                </a:tc>
                <a:tc>
                  <a:txBody>
                    <a:bodyPr/>
                    <a:lstStyle/>
                    <a:p>
                      <a:r>
                        <a:rPr lang="en-VN" sz="1300" dirty="0">
                          <a:latin typeface="Apple Braille" pitchFamily="2" charset="0"/>
                        </a:rPr>
                        <a:t>Mô tả</a:t>
                      </a:r>
                    </a:p>
                  </a:txBody>
                  <a:tcPr anchor="ctr"/>
                </a:tc>
                <a:extLst>
                  <a:ext uri="{0D108BD9-81ED-4DB2-BD59-A6C34878D82A}">
                    <a16:rowId xmlns:a16="http://schemas.microsoft.com/office/drawing/2014/main" val="867284651"/>
                  </a:ext>
                </a:extLst>
              </a:tr>
              <a:tr h="432848">
                <a:tc>
                  <a:txBody>
                    <a:bodyPr/>
                    <a:lstStyle/>
                    <a:p>
                      <a:pPr algn="l" fontAlgn="ctr"/>
                      <a:r>
                        <a:rPr lang="en-GB" sz="1300" b="0" i="0" u="none" strike="noStrike" dirty="0">
                          <a:solidFill>
                            <a:srgbClr val="000000"/>
                          </a:solidFill>
                          <a:effectLst/>
                          <a:latin typeface="Apple Braille" pitchFamily="2" charset="0"/>
                        </a:rPr>
                        <a:t>Customer State</a:t>
                      </a:r>
                    </a:p>
                  </a:txBody>
                  <a:tcPr marL="9525" marR="9525" marT="9525" marB="0" anchor="ctr"/>
                </a:tc>
                <a:tc>
                  <a:txBody>
                    <a:bodyPr/>
                    <a:lstStyle/>
                    <a:p>
                      <a:pPr algn="l" fontAlgn="ctr"/>
                      <a:r>
                        <a:rPr lang="vi-VN" sz="1300" b="0" i="0" u="none" strike="noStrike">
                          <a:solidFill>
                            <a:srgbClr val="000000"/>
                          </a:solidFill>
                          <a:effectLst/>
                          <a:latin typeface="Times New Roman" panose="02020603050405020304" pitchFamily="18" charset="0"/>
                        </a:rPr>
                        <a:t>Tiểu bang nơi cửa hàng nơi đăng ký giao dịch mua hàng thuộc về</a:t>
                      </a:r>
                    </a:p>
                  </a:txBody>
                  <a:tcPr marL="9525" marR="9525" marT="9525" marB="0" anchor="ctr"/>
                </a:tc>
                <a:extLst>
                  <a:ext uri="{0D108BD9-81ED-4DB2-BD59-A6C34878D82A}">
                    <a16:rowId xmlns:a16="http://schemas.microsoft.com/office/drawing/2014/main" val="348922553"/>
                  </a:ext>
                </a:extLst>
              </a:tr>
              <a:tr h="432848">
                <a:tc>
                  <a:txBody>
                    <a:bodyPr/>
                    <a:lstStyle/>
                    <a:p>
                      <a:pPr algn="l" fontAlgn="ctr"/>
                      <a:r>
                        <a:rPr lang="en-GB" sz="1300" b="0" i="0" u="none" strike="noStrike">
                          <a:solidFill>
                            <a:srgbClr val="000000"/>
                          </a:solidFill>
                          <a:effectLst/>
                          <a:latin typeface="Apple Braille" pitchFamily="2" charset="0"/>
                        </a:rPr>
                        <a:t>Customer Street</a:t>
                      </a:r>
                    </a:p>
                  </a:txBody>
                  <a:tcPr marL="9525" marR="9525" marT="9525" marB="0" anchor="ctr"/>
                </a:tc>
                <a:tc>
                  <a:txBody>
                    <a:bodyPr/>
                    <a:lstStyle/>
                    <a:p>
                      <a:pPr algn="l" fontAlgn="ctr"/>
                      <a:r>
                        <a:rPr lang="vi-VN" sz="1300" b="0" i="0" u="none" strike="noStrike">
                          <a:solidFill>
                            <a:srgbClr val="000000"/>
                          </a:solidFill>
                          <a:effectLst/>
                          <a:latin typeface="Times New Roman" panose="02020603050405020304" pitchFamily="18" charset="0"/>
                        </a:rPr>
                        <a:t>Đường phố nơi cửa hàng nơi đăng ký mua hàng thuộc về</a:t>
                      </a:r>
                    </a:p>
                  </a:txBody>
                  <a:tcPr marL="9525" marR="9525" marT="9525" marB="0" anchor="ctr"/>
                </a:tc>
                <a:extLst>
                  <a:ext uri="{0D108BD9-81ED-4DB2-BD59-A6C34878D82A}">
                    <a16:rowId xmlns:a16="http://schemas.microsoft.com/office/drawing/2014/main" val="4093525862"/>
                  </a:ext>
                </a:extLst>
              </a:tr>
              <a:tr h="367743">
                <a:tc>
                  <a:txBody>
                    <a:bodyPr/>
                    <a:lstStyle/>
                    <a:p>
                      <a:pPr algn="l" fontAlgn="ctr"/>
                      <a:r>
                        <a:rPr lang="en-GB" sz="1300" b="0" i="0" u="none" strike="noStrike">
                          <a:solidFill>
                            <a:srgbClr val="000000"/>
                          </a:solidFill>
                          <a:effectLst/>
                          <a:latin typeface="Apple Braille" pitchFamily="2" charset="0"/>
                        </a:rPr>
                        <a:t>Customer Zipcode</a:t>
                      </a:r>
                    </a:p>
                  </a:txBody>
                  <a:tcPr marL="9525" marR="9525" marT="9525" marB="0" anchor="ctr"/>
                </a:tc>
                <a:tc>
                  <a:txBody>
                    <a:bodyPr/>
                    <a:lstStyle/>
                    <a:p>
                      <a:pPr algn="l" fontAlgn="ctr"/>
                      <a:r>
                        <a:rPr lang="en-GB" sz="1300" b="0" i="0" u="none" strike="noStrike">
                          <a:solidFill>
                            <a:srgbClr val="000000"/>
                          </a:solidFill>
                          <a:effectLst/>
                          <a:latin typeface="Apple Braille" pitchFamily="2" charset="0"/>
                        </a:rPr>
                        <a:t>Customer Zipcode</a:t>
                      </a:r>
                    </a:p>
                  </a:txBody>
                  <a:tcPr marL="9525" marR="9525" marT="9525" marB="0" anchor="ctr"/>
                </a:tc>
                <a:extLst>
                  <a:ext uri="{0D108BD9-81ED-4DB2-BD59-A6C34878D82A}">
                    <a16:rowId xmlns:a16="http://schemas.microsoft.com/office/drawing/2014/main" val="2169988465"/>
                  </a:ext>
                </a:extLst>
              </a:tr>
              <a:tr h="367743">
                <a:tc>
                  <a:txBody>
                    <a:bodyPr/>
                    <a:lstStyle/>
                    <a:p>
                      <a:pPr algn="l" fontAlgn="ctr"/>
                      <a:r>
                        <a:rPr lang="en-GB" sz="1300" b="0" i="0" u="none" strike="noStrike" dirty="0">
                          <a:solidFill>
                            <a:srgbClr val="000000"/>
                          </a:solidFill>
                          <a:effectLst/>
                          <a:latin typeface="Apple Braille" pitchFamily="2" charset="0"/>
                        </a:rPr>
                        <a:t>Department Id</a:t>
                      </a:r>
                    </a:p>
                  </a:txBody>
                  <a:tcPr marL="9525" marR="9525" marT="9525" marB="0" anchor="ctr"/>
                </a:tc>
                <a:tc>
                  <a:txBody>
                    <a:bodyPr/>
                    <a:lstStyle/>
                    <a:p>
                      <a:pPr algn="l" fontAlgn="ctr"/>
                      <a:r>
                        <a:rPr lang="en-GB" sz="1300" b="0" i="0" u="none" strike="noStrike">
                          <a:solidFill>
                            <a:srgbClr val="000000"/>
                          </a:solidFill>
                          <a:effectLst/>
                          <a:latin typeface="Apple Braille" pitchFamily="2" charset="0"/>
                        </a:rPr>
                        <a:t>Mã bộ phận sản phẩm</a:t>
                      </a:r>
                    </a:p>
                  </a:txBody>
                  <a:tcPr marL="9525" marR="9525" marT="9525" marB="0" anchor="ctr"/>
                </a:tc>
                <a:extLst>
                  <a:ext uri="{0D108BD9-81ED-4DB2-BD59-A6C34878D82A}">
                    <a16:rowId xmlns:a16="http://schemas.microsoft.com/office/drawing/2014/main" val="1219444083"/>
                  </a:ext>
                </a:extLst>
              </a:tr>
              <a:tr h="367743">
                <a:tc>
                  <a:txBody>
                    <a:bodyPr/>
                    <a:lstStyle/>
                    <a:p>
                      <a:pPr algn="l" fontAlgn="ctr"/>
                      <a:r>
                        <a:rPr lang="en-GB" sz="1300" b="0" i="0" u="none" strike="noStrike">
                          <a:solidFill>
                            <a:srgbClr val="000000"/>
                          </a:solidFill>
                          <a:effectLst/>
                          <a:latin typeface="Apple Braille" pitchFamily="2" charset="0"/>
                        </a:rPr>
                        <a:t>Department Name</a:t>
                      </a:r>
                    </a:p>
                  </a:txBody>
                  <a:tcPr marL="9525" marR="9525" marT="9525" marB="0" anchor="ctr"/>
                </a:tc>
                <a:tc>
                  <a:txBody>
                    <a:bodyPr/>
                    <a:lstStyle/>
                    <a:p>
                      <a:pPr algn="l" fontAlgn="ctr"/>
                      <a:r>
                        <a:rPr lang="en-GB" sz="1300" b="0" i="0" u="none" strike="noStrike">
                          <a:solidFill>
                            <a:srgbClr val="000000"/>
                          </a:solidFill>
                          <a:effectLst/>
                          <a:latin typeface="Apple Braille" pitchFamily="2" charset="0"/>
                        </a:rPr>
                        <a:t>Tên bộ phận sản phẩm</a:t>
                      </a:r>
                    </a:p>
                  </a:txBody>
                  <a:tcPr marL="9525" marR="9525" marT="9525" marB="0" anchor="ctr"/>
                </a:tc>
                <a:extLst>
                  <a:ext uri="{0D108BD9-81ED-4DB2-BD59-A6C34878D82A}">
                    <a16:rowId xmlns:a16="http://schemas.microsoft.com/office/drawing/2014/main" val="960326187"/>
                  </a:ext>
                </a:extLst>
              </a:tr>
              <a:tr h="367743">
                <a:tc>
                  <a:txBody>
                    <a:bodyPr/>
                    <a:lstStyle/>
                    <a:p>
                      <a:pPr algn="l" fontAlgn="ctr"/>
                      <a:r>
                        <a:rPr lang="en-GB" sz="1300" b="0" i="0" u="none" strike="noStrike">
                          <a:solidFill>
                            <a:srgbClr val="000000"/>
                          </a:solidFill>
                          <a:effectLst/>
                          <a:latin typeface="Apple Braille" pitchFamily="2" charset="0"/>
                        </a:rPr>
                        <a:t>Latitude</a:t>
                      </a:r>
                    </a:p>
                  </a:txBody>
                  <a:tcPr marL="9525" marR="9525" marT="9525" marB="0" anchor="ctr"/>
                </a:tc>
                <a:tc>
                  <a:txBody>
                    <a:bodyPr/>
                    <a:lstStyle/>
                    <a:p>
                      <a:pPr algn="l" fontAlgn="ctr"/>
                      <a:r>
                        <a:rPr lang="vi-VN" sz="1300" b="0" i="0" u="none" strike="noStrike">
                          <a:solidFill>
                            <a:srgbClr val="000000"/>
                          </a:solidFill>
                          <a:effectLst/>
                          <a:latin typeface="Times New Roman" panose="02020603050405020304" pitchFamily="18" charset="0"/>
                        </a:rPr>
                        <a:t>Vĩ độ tương ứng với vị trí cửa hàng</a:t>
                      </a:r>
                    </a:p>
                  </a:txBody>
                  <a:tcPr marL="9525" marR="9525" marT="9525" marB="0" anchor="ctr"/>
                </a:tc>
                <a:extLst>
                  <a:ext uri="{0D108BD9-81ED-4DB2-BD59-A6C34878D82A}">
                    <a16:rowId xmlns:a16="http://schemas.microsoft.com/office/drawing/2014/main" val="3565961254"/>
                  </a:ext>
                </a:extLst>
              </a:tr>
              <a:tr h="387338">
                <a:tc>
                  <a:txBody>
                    <a:bodyPr/>
                    <a:lstStyle/>
                    <a:p>
                      <a:pPr algn="l" fontAlgn="ctr"/>
                      <a:r>
                        <a:rPr lang="en-GB" sz="1300" b="0" i="0" u="none" strike="noStrike">
                          <a:solidFill>
                            <a:srgbClr val="000000"/>
                          </a:solidFill>
                          <a:effectLst/>
                          <a:latin typeface="Apple Braille" pitchFamily="2" charset="0"/>
                        </a:rPr>
                        <a:t>Longitude</a:t>
                      </a:r>
                    </a:p>
                  </a:txBody>
                  <a:tcPr marL="9525" marR="9525" marT="9525" marB="0" anchor="ctr"/>
                </a:tc>
                <a:tc>
                  <a:txBody>
                    <a:bodyPr/>
                    <a:lstStyle/>
                    <a:p>
                      <a:pPr algn="l" fontAlgn="ctr"/>
                      <a:r>
                        <a:rPr lang="vi-VN" sz="1300" b="0" i="0" u="none" strike="noStrike">
                          <a:solidFill>
                            <a:srgbClr val="000000"/>
                          </a:solidFill>
                          <a:effectLst/>
                          <a:latin typeface="Times New Roman" panose="02020603050405020304" pitchFamily="18" charset="0"/>
                        </a:rPr>
                        <a:t>Kinh độ tương ứng với vị trí của cửa hàng</a:t>
                      </a:r>
                    </a:p>
                  </a:txBody>
                  <a:tcPr marL="9525" marR="9525" marT="9525" marB="0" anchor="ctr"/>
                </a:tc>
                <a:extLst>
                  <a:ext uri="{0D108BD9-81ED-4DB2-BD59-A6C34878D82A}">
                    <a16:rowId xmlns:a16="http://schemas.microsoft.com/office/drawing/2014/main" val="3206431325"/>
                  </a:ext>
                </a:extLst>
              </a:tr>
              <a:tr h="643294">
                <a:tc>
                  <a:txBody>
                    <a:bodyPr/>
                    <a:lstStyle/>
                    <a:p>
                      <a:pPr algn="l" fontAlgn="ctr"/>
                      <a:r>
                        <a:rPr lang="en-GB" sz="1300" b="0" i="0" u="none" strike="noStrike" dirty="0">
                          <a:solidFill>
                            <a:srgbClr val="000000"/>
                          </a:solidFill>
                          <a:effectLst/>
                          <a:latin typeface="Apple Braille" pitchFamily="2" charset="0"/>
                        </a:rPr>
                        <a:t>Market</a:t>
                      </a:r>
                    </a:p>
                  </a:txBody>
                  <a:tcPr marL="9525" marR="9525" marT="9525" marB="0" anchor="ctr"/>
                </a:tc>
                <a:tc>
                  <a:txBody>
                    <a:bodyPr/>
                    <a:lstStyle/>
                    <a:p>
                      <a:pPr algn="l" fontAlgn="ctr"/>
                      <a:r>
                        <a:rPr lang="vi-VN" sz="1300" b="0" i="0" u="none" strike="noStrike">
                          <a:solidFill>
                            <a:srgbClr val="000000"/>
                          </a:solidFill>
                          <a:effectLst/>
                          <a:latin typeface="Times New Roman" panose="02020603050405020304" pitchFamily="18" charset="0"/>
                        </a:rPr>
                        <a:t>Market đến nơi đơn hàng được giao: Africa , Europe , LATAM , Pacific Asia , USCA</a:t>
                      </a:r>
                    </a:p>
                  </a:txBody>
                  <a:tcPr marL="9525" marR="9525" marT="9525" marB="0" anchor="ctr"/>
                </a:tc>
                <a:extLst>
                  <a:ext uri="{0D108BD9-81ED-4DB2-BD59-A6C34878D82A}">
                    <a16:rowId xmlns:a16="http://schemas.microsoft.com/office/drawing/2014/main" val="3593184806"/>
                  </a:ext>
                </a:extLst>
              </a:tr>
              <a:tr h="367743">
                <a:tc>
                  <a:txBody>
                    <a:bodyPr/>
                    <a:lstStyle/>
                    <a:p>
                      <a:pPr algn="l" fontAlgn="ctr"/>
                      <a:r>
                        <a:rPr lang="en-GB" sz="1300" b="0" i="0" u="none" strike="noStrike">
                          <a:solidFill>
                            <a:srgbClr val="000000"/>
                          </a:solidFill>
                          <a:effectLst/>
                          <a:latin typeface="Apple Braille" pitchFamily="2" charset="0"/>
                        </a:rPr>
                        <a:t>Order City</a:t>
                      </a:r>
                    </a:p>
                  </a:txBody>
                  <a:tcPr marL="9525" marR="9525" marT="9525" marB="0" anchor="ctr"/>
                </a:tc>
                <a:tc>
                  <a:txBody>
                    <a:bodyPr/>
                    <a:lstStyle/>
                    <a:p>
                      <a:pPr algn="l" fontAlgn="ctr"/>
                      <a:r>
                        <a:rPr lang="vi-VN" sz="1300" b="0" i="0" u="none" strike="noStrike">
                          <a:solidFill>
                            <a:srgbClr val="000000"/>
                          </a:solidFill>
                          <a:effectLst/>
                          <a:latin typeface="Times New Roman" panose="02020603050405020304" pitchFamily="18" charset="0"/>
                        </a:rPr>
                        <a:t>Thành phố đích của đơn hàng</a:t>
                      </a:r>
                    </a:p>
                  </a:txBody>
                  <a:tcPr marL="9525" marR="9525" marT="9525" marB="0" anchor="ctr"/>
                </a:tc>
                <a:extLst>
                  <a:ext uri="{0D108BD9-81ED-4DB2-BD59-A6C34878D82A}">
                    <a16:rowId xmlns:a16="http://schemas.microsoft.com/office/drawing/2014/main" val="144512441"/>
                  </a:ext>
                </a:extLst>
              </a:tr>
              <a:tr h="367743">
                <a:tc>
                  <a:txBody>
                    <a:bodyPr/>
                    <a:lstStyle/>
                    <a:p>
                      <a:pPr algn="l" fontAlgn="ctr"/>
                      <a:r>
                        <a:rPr lang="en-GB" sz="1300" b="0" i="0" u="none" strike="noStrike">
                          <a:solidFill>
                            <a:srgbClr val="000000"/>
                          </a:solidFill>
                          <a:effectLst/>
                          <a:latin typeface="Apple Braille" pitchFamily="2" charset="0"/>
                        </a:rPr>
                        <a:t>Order Country</a:t>
                      </a:r>
                    </a:p>
                  </a:txBody>
                  <a:tcPr marL="9525" marR="9525" marT="9525" marB="0" anchor="ctr"/>
                </a:tc>
                <a:tc>
                  <a:txBody>
                    <a:bodyPr/>
                    <a:lstStyle/>
                    <a:p>
                      <a:pPr algn="l" fontAlgn="ctr"/>
                      <a:r>
                        <a:rPr lang="vi-VN" sz="1300" b="0" i="0" u="none" strike="noStrike">
                          <a:solidFill>
                            <a:srgbClr val="000000"/>
                          </a:solidFill>
                          <a:effectLst/>
                          <a:latin typeface="Times New Roman" panose="02020603050405020304" pitchFamily="18" charset="0"/>
                        </a:rPr>
                        <a:t>Quốc gia đích của đơn hàng</a:t>
                      </a:r>
                    </a:p>
                  </a:txBody>
                  <a:tcPr marL="9525" marR="9525" marT="9525" marB="0" anchor="ctr"/>
                </a:tc>
                <a:extLst>
                  <a:ext uri="{0D108BD9-81ED-4DB2-BD59-A6C34878D82A}">
                    <a16:rowId xmlns:a16="http://schemas.microsoft.com/office/drawing/2014/main" val="3802639545"/>
                  </a:ext>
                </a:extLst>
              </a:tr>
              <a:tr h="367743">
                <a:tc>
                  <a:txBody>
                    <a:bodyPr/>
                    <a:lstStyle/>
                    <a:p>
                      <a:pPr algn="l" fontAlgn="ctr"/>
                      <a:r>
                        <a:rPr lang="en-GB" sz="1300" b="0" i="0" u="none" strike="noStrike">
                          <a:solidFill>
                            <a:srgbClr val="000000"/>
                          </a:solidFill>
                          <a:effectLst/>
                          <a:latin typeface="Apple Braille" pitchFamily="2" charset="0"/>
                        </a:rPr>
                        <a:t>Order Customer Id</a:t>
                      </a:r>
                    </a:p>
                  </a:txBody>
                  <a:tcPr marL="9525" marR="9525" marT="9525" marB="0" anchor="ctr"/>
                </a:tc>
                <a:tc>
                  <a:txBody>
                    <a:bodyPr/>
                    <a:lstStyle/>
                    <a:p>
                      <a:pPr algn="l" fontAlgn="ctr"/>
                      <a:r>
                        <a:rPr lang="en-GB" sz="1300" b="0" i="0" u="none" strike="noStrike">
                          <a:solidFill>
                            <a:srgbClr val="000000"/>
                          </a:solidFill>
                          <a:effectLst/>
                          <a:latin typeface="Apple Braille" pitchFamily="2" charset="0"/>
                        </a:rPr>
                        <a:t>Mã đặt hàng của khách hàng</a:t>
                      </a:r>
                    </a:p>
                  </a:txBody>
                  <a:tcPr marL="9525" marR="9525" marT="9525" marB="0" anchor="ctr"/>
                </a:tc>
                <a:extLst>
                  <a:ext uri="{0D108BD9-81ED-4DB2-BD59-A6C34878D82A}">
                    <a16:rowId xmlns:a16="http://schemas.microsoft.com/office/drawing/2014/main" val="4064479452"/>
                  </a:ext>
                </a:extLst>
              </a:tr>
              <a:tr h="367743">
                <a:tc>
                  <a:txBody>
                    <a:bodyPr/>
                    <a:lstStyle/>
                    <a:p>
                      <a:pPr algn="l" fontAlgn="ctr"/>
                      <a:r>
                        <a:rPr lang="en-GB" sz="1300" b="0" i="0" u="none" strike="noStrike">
                          <a:solidFill>
                            <a:srgbClr val="000000"/>
                          </a:solidFill>
                          <a:effectLst/>
                          <a:latin typeface="Apple Braille" pitchFamily="2" charset="0"/>
                        </a:rPr>
                        <a:t>order date (DateOrders)</a:t>
                      </a:r>
                    </a:p>
                  </a:txBody>
                  <a:tcPr marL="9525" marR="9525" marT="9525" marB="0" anchor="ctr"/>
                </a:tc>
                <a:tc>
                  <a:txBody>
                    <a:bodyPr/>
                    <a:lstStyle/>
                    <a:p>
                      <a:pPr algn="l" fontAlgn="ctr"/>
                      <a:r>
                        <a:rPr lang="vi-VN" sz="1300" b="0" i="0" u="none" strike="noStrike">
                          <a:solidFill>
                            <a:srgbClr val="000000"/>
                          </a:solidFill>
                          <a:effectLst/>
                          <a:latin typeface="Times New Roman" panose="02020603050405020304" pitchFamily="18" charset="0"/>
                        </a:rPr>
                        <a:t>Ngày thực hiện đơn hàng</a:t>
                      </a:r>
                    </a:p>
                  </a:txBody>
                  <a:tcPr marL="9525" marR="9525" marT="9525" marB="0" anchor="ctr"/>
                </a:tc>
                <a:extLst>
                  <a:ext uri="{0D108BD9-81ED-4DB2-BD59-A6C34878D82A}">
                    <a16:rowId xmlns:a16="http://schemas.microsoft.com/office/drawing/2014/main" val="3068812176"/>
                  </a:ext>
                </a:extLst>
              </a:tr>
              <a:tr h="367743">
                <a:tc>
                  <a:txBody>
                    <a:bodyPr/>
                    <a:lstStyle/>
                    <a:p>
                      <a:pPr algn="l" fontAlgn="ctr"/>
                      <a:r>
                        <a:rPr lang="en-GB" sz="1300" b="0" i="0" u="none" strike="noStrike">
                          <a:solidFill>
                            <a:srgbClr val="000000"/>
                          </a:solidFill>
                          <a:effectLst/>
                          <a:latin typeface="Apple Braille" pitchFamily="2" charset="0"/>
                        </a:rPr>
                        <a:t>Order Id</a:t>
                      </a:r>
                    </a:p>
                  </a:txBody>
                  <a:tcPr marL="9525" marR="9525" marT="9525" marB="0" anchor="ctr"/>
                </a:tc>
                <a:tc>
                  <a:txBody>
                    <a:bodyPr/>
                    <a:lstStyle/>
                    <a:p>
                      <a:pPr algn="l" fontAlgn="ctr"/>
                      <a:r>
                        <a:rPr lang="en-GB" sz="1300" b="0" i="0" u="none" strike="noStrike">
                          <a:solidFill>
                            <a:srgbClr val="000000"/>
                          </a:solidFill>
                          <a:effectLst/>
                          <a:latin typeface="Apple Braille" pitchFamily="2" charset="0"/>
                        </a:rPr>
                        <a:t>Mã đặt hàng</a:t>
                      </a:r>
                    </a:p>
                  </a:txBody>
                  <a:tcPr marL="9525" marR="9525" marT="9525" marB="0" anchor="ctr"/>
                </a:tc>
                <a:extLst>
                  <a:ext uri="{0D108BD9-81ED-4DB2-BD59-A6C34878D82A}">
                    <a16:rowId xmlns:a16="http://schemas.microsoft.com/office/drawing/2014/main" val="2137798901"/>
                  </a:ext>
                </a:extLst>
              </a:tr>
              <a:tr h="432848">
                <a:tc>
                  <a:txBody>
                    <a:bodyPr/>
                    <a:lstStyle/>
                    <a:p>
                      <a:pPr algn="l" fontAlgn="ctr"/>
                      <a:r>
                        <a:rPr lang="en-GB" sz="1300" b="0" i="0" u="none" strike="noStrike">
                          <a:solidFill>
                            <a:srgbClr val="000000"/>
                          </a:solidFill>
                          <a:effectLst/>
                          <a:latin typeface="Apple Braille" pitchFamily="2" charset="0"/>
                        </a:rPr>
                        <a:t>Order Item Cardprod Id</a:t>
                      </a:r>
                    </a:p>
                  </a:txBody>
                  <a:tcPr marL="9525" marR="9525" marT="9525" marB="0" anchor="ctr"/>
                </a:tc>
                <a:tc>
                  <a:txBody>
                    <a:bodyPr/>
                    <a:lstStyle/>
                    <a:p>
                      <a:pPr algn="l" fontAlgn="ctr"/>
                      <a:r>
                        <a:rPr lang="vi-VN" sz="1300" b="0" i="0" u="none" strike="noStrike">
                          <a:solidFill>
                            <a:srgbClr val="000000"/>
                          </a:solidFill>
                          <a:effectLst/>
                          <a:latin typeface="Times New Roman" panose="02020603050405020304" pitchFamily="18" charset="0"/>
                        </a:rPr>
                        <a:t>Mã sản phẩm được tạo thông qua đầu đọc RFID</a:t>
                      </a:r>
                    </a:p>
                  </a:txBody>
                  <a:tcPr marL="9525" marR="9525" marT="9525" marB="0" anchor="ctr"/>
                </a:tc>
                <a:extLst>
                  <a:ext uri="{0D108BD9-81ED-4DB2-BD59-A6C34878D82A}">
                    <a16:rowId xmlns:a16="http://schemas.microsoft.com/office/drawing/2014/main" val="2818874443"/>
                  </a:ext>
                </a:extLst>
              </a:tr>
              <a:tr h="387338">
                <a:tc>
                  <a:txBody>
                    <a:bodyPr/>
                    <a:lstStyle/>
                    <a:p>
                      <a:pPr algn="l" fontAlgn="ctr"/>
                      <a:r>
                        <a:rPr lang="en-GB" sz="1300" b="0" i="0" u="none" strike="noStrike">
                          <a:solidFill>
                            <a:srgbClr val="000000"/>
                          </a:solidFill>
                          <a:effectLst/>
                          <a:latin typeface="Apple Braille" pitchFamily="2" charset="0"/>
                        </a:rPr>
                        <a:t>Order Item Discount</a:t>
                      </a:r>
                    </a:p>
                  </a:txBody>
                  <a:tcPr marL="9525" marR="9525" marT="9525" marB="0" anchor="ctr"/>
                </a:tc>
                <a:tc>
                  <a:txBody>
                    <a:bodyPr/>
                    <a:lstStyle/>
                    <a:p>
                      <a:pPr algn="l" fontAlgn="ctr"/>
                      <a:r>
                        <a:rPr lang="en-GB" sz="1300" b="0" i="0" u="none" strike="noStrike">
                          <a:solidFill>
                            <a:srgbClr val="000000"/>
                          </a:solidFill>
                          <a:effectLst/>
                          <a:latin typeface="Apple Braille" pitchFamily="2" charset="0"/>
                        </a:rPr>
                        <a:t>Giá trị chiết khấu của mặt hàng đặt hàng</a:t>
                      </a:r>
                    </a:p>
                  </a:txBody>
                  <a:tcPr marL="9525" marR="9525" marT="9525" marB="0" anchor="ctr"/>
                </a:tc>
                <a:extLst>
                  <a:ext uri="{0D108BD9-81ED-4DB2-BD59-A6C34878D82A}">
                    <a16:rowId xmlns:a16="http://schemas.microsoft.com/office/drawing/2014/main" val="3697933428"/>
                  </a:ext>
                </a:extLst>
              </a:tr>
              <a:tr h="367743">
                <a:tc>
                  <a:txBody>
                    <a:bodyPr/>
                    <a:lstStyle/>
                    <a:p>
                      <a:pPr algn="l" fontAlgn="ctr"/>
                      <a:r>
                        <a:rPr lang="en-GB" sz="1300" b="0" i="0" u="none" strike="noStrike">
                          <a:solidFill>
                            <a:srgbClr val="000000"/>
                          </a:solidFill>
                          <a:effectLst/>
                          <a:latin typeface="Apple Braille" pitchFamily="2" charset="0"/>
                        </a:rPr>
                        <a:t>Order Item Discount Rate     </a:t>
                      </a:r>
                    </a:p>
                  </a:txBody>
                  <a:tcPr marL="9525" marR="9525" marT="9525" marB="0" anchor="ctr"/>
                </a:tc>
                <a:tc>
                  <a:txBody>
                    <a:bodyPr/>
                    <a:lstStyle/>
                    <a:p>
                      <a:pPr algn="l" fontAlgn="ctr"/>
                      <a:r>
                        <a:rPr lang="en-GB" sz="1300" b="0" i="0" u="none" strike="noStrike" dirty="0" err="1">
                          <a:solidFill>
                            <a:srgbClr val="000000"/>
                          </a:solidFill>
                          <a:effectLst/>
                          <a:latin typeface="Apple Braille" pitchFamily="2" charset="0"/>
                        </a:rPr>
                        <a:t>Tỷ</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lệ</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giảm</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giá</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mặt</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hàng</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đặt</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hàng</a:t>
                      </a:r>
                      <a:endParaRPr lang="en-GB" sz="1300" b="0" i="0" u="none" strike="noStrike" dirty="0">
                        <a:solidFill>
                          <a:srgbClr val="000000"/>
                        </a:solidFill>
                        <a:effectLst/>
                        <a:latin typeface="Apple Braille" pitchFamily="2" charset="0"/>
                      </a:endParaRPr>
                    </a:p>
                  </a:txBody>
                  <a:tcPr marL="9525" marR="9525" marT="9525" marB="0" anchor="ctr"/>
                </a:tc>
                <a:extLst>
                  <a:ext uri="{0D108BD9-81ED-4DB2-BD59-A6C34878D82A}">
                    <a16:rowId xmlns:a16="http://schemas.microsoft.com/office/drawing/2014/main" val="2366652729"/>
                  </a:ext>
                </a:extLst>
              </a:tr>
              <a:tr h="367743">
                <a:tc>
                  <a:txBody>
                    <a:bodyPr/>
                    <a:lstStyle/>
                    <a:p>
                      <a:pPr algn="l" fontAlgn="ctr"/>
                      <a:r>
                        <a:rPr lang="en-GB" sz="1300" b="0" i="0" u="none" strike="noStrike">
                          <a:solidFill>
                            <a:srgbClr val="000000"/>
                          </a:solidFill>
                          <a:effectLst/>
                          <a:latin typeface="Apple Braille" pitchFamily="2" charset="0"/>
                        </a:rPr>
                        <a:t>Order Item Id</a:t>
                      </a:r>
                    </a:p>
                  </a:txBody>
                  <a:tcPr marL="9525" marR="9525" marT="9525" marB="0" anchor="ctr"/>
                </a:tc>
                <a:tc>
                  <a:txBody>
                    <a:bodyPr/>
                    <a:lstStyle/>
                    <a:p>
                      <a:pPr algn="l" fontAlgn="ctr"/>
                      <a:r>
                        <a:rPr lang="en-GB" sz="1300" b="0" i="0" u="none" strike="noStrike">
                          <a:solidFill>
                            <a:srgbClr val="000000"/>
                          </a:solidFill>
                          <a:effectLst/>
                          <a:latin typeface="Apple Braille" pitchFamily="2" charset="0"/>
                        </a:rPr>
                        <a:t>Mã hàng đặt hàng</a:t>
                      </a:r>
                    </a:p>
                  </a:txBody>
                  <a:tcPr marL="9525" marR="9525" marT="9525" marB="0" anchor="ctr"/>
                </a:tc>
                <a:extLst>
                  <a:ext uri="{0D108BD9-81ED-4DB2-BD59-A6C34878D82A}">
                    <a16:rowId xmlns:a16="http://schemas.microsoft.com/office/drawing/2014/main" val="662325755"/>
                  </a:ext>
                </a:extLst>
              </a:tr>
              <a:tr h="367743">
                <a:tc>
                  <a:txBody>
                    <a:bodyPr/>
                    <a:lstStyle/>
                    <a:p>
                      <a:pPr algn="l" fontAlgn="ctr"/>
                      <a:r>
                        <a:rPr lang="en-GB" sz="1300" b="0" i="0" u="none" strike="noStrike">
                          <a:solidFill>
                            <a:srgbClr val="000000"/>
                          </a:solidFill>
                          <a:effectLst/>
                          <a:latin typeface="Apple Braille" pitchFamily="2" charset="0"/>
                        </a:rPr>
                        <a:t>Order Item Product Price     </a:t>
                      </a:r>
                    </a:p>
                  </a:txBody>
                  <a:tcPr marL="9525" marR="9525" marT="9525" marB="0" anchor="ctr"/>
                </a:tc>
                <a:tc>
                  <a:txBody>
                    <a:bodyPr/>
                    <a:lstStyle/>
                    <a:p>
                      <a:pPr algn="l" fontAlgn="ctr"/>
                      <a:r>
                        <a:rPr lang="vi-VN" sz="1300" b="0" i="0" u="none" strike="noStrike" dirty="0">
                          <a:solidFill>
                            <a:srgbClr val="000000"/>
                          </a:solidFill>
                          <a:effectLst/>
                          <a:latin typeface="Times New Roman" panose="02020603050405020304" pitchFamily="18" charset="0"/>
                        </a:rPr>
                        <a:t>Giá sản phẩm chưa giảm giá</a:t>
                      </a:r>
                    </a:p>
                  </a:txBody>
                  <a:tcPr marL="9525" marR="9525" marT="9525" marB="0" anchor="ctr"/>
                </a:tc>
                <a:extLst>
                  <a:ext uri="{0D108BD9-81ED-4DB2-BD59-A6C34878D82A}">
                    <a16:rowId xmlns:a16="http://schemas.microsoft.com/office/drawing/2014/main" val="3547613698"/>
                  </a:ext>
                </a:extLst>
              </a:tr>
              <a:tr h="367743">
                <a:tc>
                  <a:txBody>
                    <a:bodyPr/>
                    <a:lstStyle/>
                    <a:p>
                      <a:pPr algn="l" fontAlgn="ctr"/>
                      <a:r>
                        <a:rPr lang="en-GB" sz="1300" b="0" i="0" u="none" strike="noStrike">
                          <a:solidFill>
                            <a:srgbClr val="000000"/>
                          </a:solidFill>
                          <a:effectLst/>
                          <a:latin typeface="Apple Braille" pitchFamily="2" charset="0"/>
                        </a:rPr>
                        <a:t>Order Item Profit Ratio</a:t>
                      </a:r>
                    </a:p>
                  </a:txBody>
                  <a:tcPr marL="9525" marR="9525" marT="9525" marB="0" anchor="ctr"/>
                </a:tc>
                <a:tc>
                  <a:txBody>
                    <a:bodyPr/>
                    <a:lstStyle/>
                    <a:p>
                      <a:pPr algn="l" fontAlgn="ctr"/>
                      <a:r>
                        <a:rPr lang="en-GB" sz="1300" b="0" i="0" u="none" strike="noStrike" dirty="0" err="1">
                          <a:solidFill>
                            <a:srgbClr val="000000"/>
                          </a:solidFill>
                          <a:effectLst/>
                          <a:latin typeface="Apple Braille" pitchFamily="2" charset="0"/>
                        </a:rPr>
                        <a:t>Tỷ</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lệ</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lợi</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nhuận</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của</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mặt</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hàng</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đặt</a:t>
                      </a:r>
                      <a:r>
                        <a:rPr lang="en-GB" sz="1300" b="0" i="0" u="none" strike="noStrike" dirty="0">
                          <a:solidFill>
                            <a:srgbClr val="000000"/>
                          </a:solidFill>
                          <a:effectLst/>
                          <a:latin typeface="Apple Braille" pitchFamily="2" charset="0"/>
                        </a:rPr>
                        <a:t> </a:t>
                      </a:r>
                      <a:r>
                        <a:rPr lang="en-GB" sz="1300" b="0" i="0" u="none" strike="noStrike" dirty="0" err="1">
                          <a:solidFill>
                            <a:srgbClr val="000000"/>
                          </a:solidFill>
                          <a:effectLst/>
                          <a:latin typeface="Apple Braille" pitchFamily="2" charset="0"/>
                        </a:rPr>
                        <a:t>hàng</a:t>
                      </a:r>
                      <a:endParaRPr lang="en-GB" sz="1300" b="0" i="0" u="none" strike="noStrike" dirty="0">
                        <a:solidFill>
                          <a:srgbClr val="000000"/>
                        </a:solidFill>
                        <a:effectLst/>
                        <a:latin typeface="Apple Braille" pitchFamily="2" charset="0"/>
                      </a:endParaRPr>
                    </a:p>
                  </a:txBody>
                  <a:tcPr marL="9525" marR="9525" marT="9525" marB="0" anchor="ctr"/>
                </a:tc>
                <a:extLst>
                  <a:ext uri="{0D108BD9-81ED-4DB2-BD59-A6C34878D82A}">
                    <a16:rowId xmlns:a16="http://schemas.microsoft.com/office/drawing/2014/main" val="1119886125"/>
                  </a:ext>
                </a:extLst>
              </a:tr>
            </a:tbl>
          </a:graphicData>
        </a:graphic>
      </p:graphicFrame>
    </p:spTree>
    <p:extLst>
      <p:ext uri="{BB962C8B-B14F-4D97-AF65-F5344CB8AC3E}">
        <p14:creationId xmlns:p14="http://schemas.microsoft.com/office/powerpoint/2010/main" val="633157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Google Shape;160;p5"/>
          <p:cNvCxnSpPr/>
          <p:nvPr/>
        </p:nvCxnSpPr>
        <p:spPr>
          <a:xfrm flipV="1">
            <a:off x="2377148" y="1277998"/>
            <a:ext cx="9982200" cy="28575"/>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grpSp>
        <p:nvGrpSpPr>
          <p:cNvPr id="11" name="Group 10"/>
          <p:cNvGrpSpPr/>
          <p:nvPr/>
        </p:nvGrpSpPr>
        <p:grpSpPr>
          <a:xfrm>
            <a:off x="956018" y="183996"/>
            <a:ext cx="1421130" cy="1421130"/>
            <a:chOff x="4440" y="2235"/>
            <a:chExt cx="2238" cy="2238"/>
          </a:xfrm>
        </p:grpSpPr>
        <p:sp>
          <p:nvSpPr>
            <p:cNvPr id="37" name="Oval 36"/>
            <p:cNvSpPr/>
            <p:nvPr/>
          </p:nvSpPr>
          <p:spPr>
            <a:xfrm>
              <a:off x="4440" y="2235"/>
              <a:ext cx="2238" cy="2238"/>
            </a:xfrm>
            <a:prstGeom prst="ellipse">
              <a:avLst/>
            </a:prstGeom>
            <a:solidFill>
              <a:schemeClr val="bg1"/>
            </a:solidFill>
          </p:spPr>
          <p:style>
            <a:lnRef idx="0">
              <a:srgbClr val="FFFFFF"/>
            </a:lnRef>
            <a:fillRef idx="3">
              <a:schemeClr val="accent1"/>
            </a:fillRef>
            <a:effectRef idx="0">
              <a:srgbClr val="FFFFFF"/>
            </a:effectRef>
            <a:fontRef idx="minor">
              <a:schemeClr val="lt1"/>
            </a:fontRef>
          </p:style>
          <p:txBody>
            <a:bodyPr rtlCol="0" anchor="ctr"/>
            <a:lstStyle/>
            <a:p>
              <a:pPr algn="ctr"/>
              <a:endParaRPr lang="en-US" sz="2700"/>
            </a:p>
          </p:txBody>
        </p:sp>
        <p:sp>
          <p:nvSpPr>
            <p:cNvPr id="38" name="Oval 37"/>
            <p:cNvSpPr/>
            <p:nvPr/>
          </p:nvSpPr>
          <p:spPr>
            <a:xfrm>
              <a:off x="4680" y="2460"/>
              <a:ext cx="1793" cy="179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Times New Roman" panose="02020603050405020304" pitchFamily="18" charset="0"/>
                  <a:cs typeface="Times New Roman" panose="02020603050405020304" pitchFamily="18" charset="0"/>
                </a:rPr>
                <a:t>3</a:t>
              </a:r>
            </a:p>
          </p:txBody>
        </p:sp>
      </p:grpSp>
      <p:grpSp>
        <p:nvGrpSpPr>
          <p:cNvPr id="14" name="Group 14"/>
          <p:cNvGrpSpPr/>
          <p:nvPr/>
        </p:nvGrpSpPr>
        <p:grpSpPr>
          <a:xfrm>
            <a:off x="-1572664" y="9044214"/>
            <a:ext cx="2545888" cy="25458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txBody>
            <a:bodyPr/>
            <a:lstStyle/>
            <a:p>
              <a:endParaRPr lang="en-VN"/>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2" name="Text Box 1"/>
          <p:cNvSpPr txBox="1"/>
          <p:nvPr/>
        </p:nvSpPr>
        <p:spPr>
          <a:xfrm>
            <a:off x="-299720" y="-2419350"/>
            <a:ext cx="6096000" cy="368300"/>
          </a:xfrm>
          <a:prstGeom prst="rect">
            <a:avLst/>
          </a:prstGeom>
          <a:noFill/>
        </p:spPr>
        <p:txBody>
          <a:bodyPr wrap="square" rtlCol="0">
            <a:spAutoFit/>
          </a:bodyPr>
          <a:lstStyle/>
          <a:p>
            <a:endParaRPr lang="en-US"/>
          </a:p>
        </p:txBody>
      </p:sp>
      <p:sp>
        <p:nvSpPr>
          <p:cNvPr id="4" name="Google Shape;122;p3">
            <a:extLst>
              <a:ext uri="{FF2B5EF4-FFF2-40B4-BE49-F238E27FC236}">
                <a16:creationId xmlns:a16="http://schemas.microsoft.com/office/drawing/2014/main" id="{E3DFC5E6-DC05-2FC8-66BF-8C72E0DB880B}"/>
              </a:ext>
            </a:extLst>
          </p:cNvPr>
          <p:cNvSpPr txBox="1"/>
          <p:nvPr/>
        </p:nvSpPr>
        <p:spPr>
          <a:xfrm>
            <a:off x="2478689" y="484621"/>
            <a:ext cx="15580480" cy="615553"/>
          </a:xfrm>
          <a:prstGeom prst="rect">
            <a:avLst/>
          </a:prstGeom>
          <a:noFill/>
          <a:ln>
            <a:noFill/>
          </a:ln>
        </p:spPr>
        <p:txBody>
          <a:bodyPr spcFirstLastPara="1" wrap="square" lIns="0" tIns="0" rIns="0" bIns="0" anchor="t" anchorCtr="0">
            <a:spAutoFit/>
          </a:bodyPr>
          <a:lstStyle/>
          <a:p>
            <a:r>
              <a:rPr lang="en-VN" sz="4000" b="1" dirty="0">
                <a:solidFill>
                  <a:srgbClr val="002060"/>
                </a:solidFill>
                <a:latin typeface="Apple Braille" pitchFamily="2" charset="0"/>
              </a:rPr>
              <a:t>XÂY DỰNG MÔ HÌNH DỮ LIỆU VÀ PHÂN TÍCH DỮ LIỆU</a:t>
            </a:r>
          </a:p>
        </p:txBody>
      </p:sp>
      <p:pic>
        <p:nvPicPr>
          <p:cNvPr id="6" name="Picture 5" descr="A logo with a globe and text&#10;&#10;Description automatically generated">
            <a:extLst>
              <a:ext uri="{FF2B5EF4-FFF2-40B4-BE49-F238E27FC236}">
                <a16:creationId xmlns:a16="http://schemas.microsoft.com/office/drawing/2014/main" id="{E721A21B-A54A-F4F9-0E8E-4AB9167D8962}"/>
              </a:ext>
            </a:extLst>
          </p:cNvPr>
          <p:cNvPicPr>
            <a:picLocks noChangeAspect="1"/>
          </p:cNvPicPr>
          <p:nvPr/>
        </p:nvPicPr>
        <p:blipFill>
          <a:blip r:embed="rId3"/>
          <a:stretch>
            <a:fillRect/>
          </a:stretch>
        </p:blipFill>
        <p:spPr>
          <a:xfrm>
            <a:off x="16821381" y="160482"/>
            <a:ext cx="1237788" cy="1237788"/>
          </a:xfrm>
          <a:prstGeom prst="rect">
            <a:avLst/>
          </a:prstGeom>
        </p:spPr>
      </p:pic>
      <p:sp>
        <p:nvSpPr>
          <p:cNvPr id="8" name="Google Shape;169;p5">
            <a:extLst>
              <a:ext uri="{FF2B5EF4-FFF2-40B4-BE49-F238E27FC236}">
                <a16:creationId xmlns:a16="http://schemas.microsoft.com/office/drawing/2014/main" id="{2C3B1EF0-46C4-963E-58BB-7F97A4FCE38D}"/>
              </a:ext>
            </a:extLst>
          </p:cNvPr>
          <p:cNvSpPr txBox="1"/>
          <p:nvPr/>
        </p:nvSpPr>
        <p:spPr>
          <a:xfrm>
            <a:off x="1648198" y="1773537"/>
            <a:ext cx="9178429" cy="77727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b="1" dirty="0" err="1">
                <a:solidFill>
                  <a:srgbClr val="002060"/>
                </a:solidFill>
                <a:latin typeface="Apple Braille" pitchFamily="2" charset="0"/>
              </a:rPr>
              <a:t>Phân</a:t>
            </a:r>
            <a:r>
              <a:rPr lang="en-US" sz="3600" b="1" dirty="0">
                <a:solidFill>
                  <a:srgbClr val="002060"/>
                </a:solidFill>
                <a:latin typeface="Apple Braille" pitchFamily="2" charset="0"/>
              </a:rPr>
              <a:t> </a:t>
            </a:r>
            <a:r>
              <a:rPr lang="en-US" sz="3600" b="1" dirty="0" err="1">
                <a:solidFill>
                  <a:srgbClr val="002060"/>
                </a:solidFill>
                <a:latin typeface="Apple Braille" pitchFamily="2" charset="0"/>
              </a:rPr>
              <a:t>tích</a:t>
            </a:r>
            <a:r>
              <a:rPr lang="en-US" sz="3600" b="1" dirty="0">
                <a:solidFill>
                  <a:srgbClr val="002060"/>
                </a:solidFill>
                <a:latin typeface="Apple Braille" pitchFamily="2" charset="0"/>
              </a:rPr>
              <a:t> </a:t>
            </a:r>
            <a:r>
              <a:rPr lang="en-US" sz="3600" b="1" dirty="0" err="1">
                <a:solidFill>
                  <a:srgbClr val="002060"/>
                </a:solidFill>
                <a:latin typeface="Apple Braille" pitchFamily="2" charset="0"/>
              </a:rPr>
              <a:t>dữ</a:t>
            </a:r>
            <a:r>
              <a:rPr lang="en-US" sz="3600" b="1" dirty="0">
                <a:solidFill>
                  <a:srgbClr val="002060"/>
                </a:solidFill>
                <a:latin typeface="Apple Braille" pitchFamily="2" charset="0"/>
              </a:rPr>
              <a:t> </a:t>
            </a:r>
            <a:r>
              <a:rPr lang="en-US" sz="3600" b="1" dirty="0" err="1">
                <a:solidFill>
                  <a:srgbClr val="002060"/>
                </a:solidFill>
                <a:latin typeface="Apple Braille" pitchFamily="2" charset="0"/>
              </a:rPr>
              <a:t>liệu</a:t>
            </a:r>
            <a:r>
              <a:rPr lang="en-US" sz="3600" b="1" dirty="0">
                <a:solidFill>
                  <a:srgbClr val="002060"/>
                </a:solidFill>
                <a:latin typeface="Apple Braille" pitchFamily="2" charset="0"/>
              </a:rPr>
              <a:t> </a:t>
            </a:r>
            <a:r>
              <a:rPr lang="en-US" sz="3600" b="1" dirty="0" err="1">
                <a:solidFill>
                  <a:srgbClr val="002060"/>
                </a:solidFill>
                <a:latin typeface="Apple Braille" pitchFamily="2" charset="0"/>
              </a:rPr>
              <a:t>với</a:t>
            </a:r>
            <a:r>
              <a:rPr lang="en-US" sz="3600" b="1" dirty="0">
                <a:solidFill>
                  <a:srgbClr val="002060"/>
                </a:solidFill>
                <a:latin typeface="Apple Braille" pitchFamily="2" charset="0"/>
              </a:rPr>
              <a:t> Power BI</a:t>
            </a:r>
            <a:endParaRPr lang="en-US" sz="3600" b="1" dirty="0">
              <a:solidFill>
                <a:srgbClr val="0D0F68"/>
              </a:solidFill>
              <a:latin typeface="Arial" panose="020B0604020202020204"/>
              <a:ea typeface="Arial" panose="020B0604020202020204"/>
              <a:cs typeface="Arial" panose="020B0604020202020204"/>
              <a:sym typeface="Arial" panose="020B0604020202020204"/>
            </a:endParaRPr>
          </a:p>
        </p:txBody>
      </p:sp>
      <p:sp>
        <p:nvSpPr>
          <p:cNvPr id="9" name="Google Shape;170;p5">
            <a:extLst>
              <a:ext uri="{FF2B5EF4-FFF2-40B4-BE49-F238E27FC236}">
                <a16:creationId xmlns:a16="http://schemas.microsoft.com/office/drawing/2014/main" id="{DA44B20F-C7AA-0338-6412-AA84D3F510DB}"/>
              </a:ext>
            </a:extLst>
          </p:cNvPr>
          <p:cNvSpPr/>
          <p:nvPr/>
        </p:nvSpPr>
        <p:spPr>
          <a:xfrm>
            <a:off x="-808537" y="1616462"/>
            <a:ext cx="2195195" cy="824230"/>
          </a:xfrm>
          <a:prstGeom prst="flowChartTerminator">
            <a:avLst/>
          </a:prstGeom>
          <a:solidFill>
            <a:srgbClr val="00B0F0"/>
          </a:solidFill>
          <a:ln w="9525" cap="flat" cmpd="sng">
            <a:solidFill>
              <a:srgbClr val="45A9C4"/>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4000" b="1" dirty="0">
              <a:solidFill>
                <a:schemeClr val="lt1"/>
              </a:solidFill>
              <a:latin typeface="Nirmala UI" panose="020B0502040204020203" charset="0"/>
              <a:ea typeface="Calibri" panose="020F0502020204030204"/>
              <a:cs typeface="Nirmala UI" panose="020B0502040204020203" charset="0"/>
              <a:sym typeface="Calibri" panose="020F0502020204030204"/>
            </a:endParaRPr>
          </a:p>
        </p:txBody>
      </p:sp>
      <p:sp>
        <p:nvSpPr>
          <p:cNvPr id="5" name="Title 11">
            <a:extLst>
              <a:ext uri="{FF2B5EF4-FFF2-40B4-BE49-F238E27FC236}">
                <a16:creationId xmlns:a16="http://schemas.microsoft.com/office/drawing/2014/main" id="{AC54C61E-E0EA-1FD9-90A1-733992EF14F2}"/>
              </a:ext>
            </a:extLst>
          </p:cNvPr>
          <p:cNvSpPr txBox="1">
            <a:spLocks/>
          </p:cNvSpPr>
          <p:nvPr/>
        </p:nvSpPr>
        <p:spPr>
          <a:xfrm>
            <a:off x="1540342" y="2583417"/>
            <a:ext cx="7307457" cy="4162508"/>
          </a:xfrm>
          <a:prstGeom prst="rect">
            <a:avLst/>
          </a:prstGeom>
        </p:spPr>
        <p:txBody>
          <a:bodyPr>
            <a:normAutofit fontScale="92500" lnSpcReduction="10000"/>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a:lnSpc>
                <a:spcPct val="120000"/>
              </a:lnSpc>
            </a:pPr>
            <a:r>
              <a:rPr lang="en-VN" sz="3200" dirty="0">
                <a:solidFill>
                  <a:srgbClr val="002060"/>
                </a:solidFill>
                <a:latin typeface="Apple Braille" pitchFamily="2" charset="0"/>
              </a:rPr>
              <a:t>Đưa dữ liệu vào PowerBI</a:t>
            </a:r>
            <a:br>
              <a:rPr lang="en-VN" sz="3200" dirty="0">
                <a:solidFill>
                  <a:srgbClr val="002060"/>
                </a:solidFill>
                <a:latin typeface="Apple Braille" pitchFamily="2" charset="0"/>
              </a:rPr>
            </a:br>
            <a:r>
              <a:rPr lang="en-VN" sz="3200" dirty="0">
                <a:solidFill>
                  <a:srgbClr val="002060"/>
                </a:solidFill>
                <a:latin typeface="Apple Braille" pitchFamily="2" charset="0"/>
              </a:rPr>
              <a:t>Và tiến hành xây dựng kho dữ liệu.</a:t>
            </a:r>
          </a:p>
          <a:p>
            <a:pPr>
              <a:lnSpc>
                <a:spcPct val="120000"/>
              </a:lnSpc>
            </a:pPr>
            <a:endParaRPr lang="en-VN" sz="3200" dirty="0">
              <a:solidFill>
                <a:srgbClr val="002060"/>
              </a:solidFill>
              <a:latin typeface="Apple Braille" pitchFamily="2" charset="0"/>
            </a:endParaRPr>
          </a:p>
          <a:p>
            <a:pPr>
              <a:lnSpc>
                <a:spcPct val="120000"/>
              </a:lnSpc>
            </a:pPr>
            <a:r>
              <a:rPr lang="en-VN" sz="3200" dirty="0">
                <a:solidFill>
                  <a:srgbClr val="002060"/>
                </a:solidFill>
                <a:latin typeface="Apple Braille" pitchFamily="2" charset="0"/>
              </a:rPr>
              <a:t>Kho dữ liệu được xây dựng theo mô hình hình sao (Star Schema)</a:t>
            </a:r>
          </a:p>
          <a:p>
            <a:pPr>
              <a:lnSpc>
                <a:spcPct val="120000"/>
              </a:lnSpc>
            </a:pPr>
            <a:r>
              <a:rPr lang="en-VN" sz="3200" dirty="0">
                <a:solidFill>
                  <a:srgbClr val="002060"/>
                </a:solidFill>
                <a:latin typeface="Apple Braille" pitchFamily="2" charset="0"/>
              </a:rPr>
              <a:t>Bao gồm 12 bảng dữ liệu:</a:t>
            </a:r>
          </a:p>
          <a:p>
            <a:pPr marL="457200" indent="-457200">
              <a:lnSpc>
                <a:spcPct val="120000"/>
              </a:lnSpc>
              <a:buFont typeface="Wingdings" pitchFamily="2" charset="2"/>
              <a:buChar char="Ø"/>
            </a:pPr>
            <a:r>
              <a:rPr lang="en-VN" sz="3200" dirty="0">
                <a:solidFill>
                  <a:srgbClr val="002060"/>
                </a:solidFill>
                <a:latin typeface="Apple Braille" pitchFamily="2" charset="0"/>
              </a:rPr>
              <a:t>1 bảng Fact_transaction</a:t>
            </a:r>
          </a:p>
          <a:p>
            <a:pPr marL="457200" indent="-457200">
              <a:lnSpc>
                <a:spcPct val="120000"/>
              </a:lnSpc>
              <a:buFont typeface="Wingdings" pitchFamily="2" charset="2"/>
              <a:buChar char="Ø"/>
            </a:pPr>
            <a:r>
              <a:rPr lang="en-VN" sz="3200" dirty="0">
                <a:solidFill>
                  <a:srgbClr val="002060"/>
                </a:solidFill>
                <a:latin typeface="Apple Braille" pitchFamily="2" charset="0"/>
              </a:rPr>
              <a:t>11 bảng Dim:</a:t>
            </a:r>
          </a:p>
        </p:txBody>
      </p:sp>
      <p:pic>
        <p:nvPicPr>
          <p:cNvPr id="7" name="Picture 6">
            <a:extLst>
              <a:ext uri="{FF2B5EF4-FFF2-40B4-BE49-F238E27FC236}">
                <a16:creationId xmlns:a16="http://schemas.microsoft.com/office/drawing/2014/main" id="{28396F58-6CDC-6371-70A0-548151A8C59D}"/>
              </a:ext>
            </a:extLst>
          </p:cNvPr>
          <p:cNvPicPr>
            <a:picLocks noChangeAspect="1"/>
          </p:cNvPicPr>
          <p:nvPr/>
        </p:nvPicPr>
        <p:blipFill>
          <a:blip r:embed="rId4"/>
          <a:stretch>
            <a:fillRect/>
          </a:stretch>
        </p:blipFill>
        <p:spPr>
          <a:xfrm>
            <a:off x="9245771" y="1513930"/>
            <a:ext cx="8753168" cy="8658757"/>
          </a:xfrm>
          <a:prstGeom prst="rect">
            <a:avLst/>
          </a:prstGeom>
        </p:spPr>
      </p:pic>
      <p:graphicFrame>
        <p:nvGraphicFramePr>
          <p:cNvPr id="18" name="Table 17">
            <a:extLst>
              <a:ext uri="{FF2B5EF4-FFF2-40B4-BE49-F238E27FC236}">
                <a16:creationId xmlns:a16="http://schemas.microsoft.com/office/drawing/2014/main" id="{5214BC78-A2C9-AE77-D367-D410BEBBB7B5}"/>
              </a:ext>
            </a:extLst>
          </p:cNvPr>
          <p:cNvGraphicFramePr>
            <a:graphicFrameLocks noGrp="1"/>
          </p:cNvGraphicFramePr>
          <p:nvPr>
            <p:extLst>
              <p:ext uri="{D42A27DB-BD31-4B8C-83A1-F6EECF244321}">
                <p14:modId xmlns:p14="http://schemas.microsoft.com/office/powerpoint/2010/main" val="3204557596"/>
              </p:ext>
            </p:extLst>
          </p:nvPr>
        </p:nvGraphicFramePr>
        <p:xfrm>
          <a:off x="1558914" y="6985236"/>
          <a:ext cx="6777030" cy="3056454"/>
        </p:xfrm>
        <a:graphic>
          <a:graphicData uri="http://schemas.openxmlformats.org/drawingml/2006/table">
            <a:tbl>
              <a:tblPr firstRow="1" firstCol="1" bandRow="1">
                <a:tableStyleId>{5C22544A-7EE6-4342-B048-85BDC9FD1C3A}</a:tableStyleId>
              </a:tblPr>
              <a:tblGrid>
                <a:gridCol w="3388129">
                  <a:extLst>
                    <a:ext uri="{9D8B030D-6E8A-4147-A177-3AD203B41FA5}">
                      <a16:colId xmlns:a16="http://schemas.microsoft.com/office/drawing/2014/main" val="3233226344"/>
                    </a:ext>
                  </a:extLst>
                </a:gridCol>
                <a:gridCol w="3388901">
                  <a:extLst>
                    <a:ext uri="{9D8B030D-6E8A-4147-A177-3AD203B41FA5}">
                      <a16:colId xmlns:a16="http://schemas.microsoft.com/office/drawing/2014/main" val="2146752334"/>
                    </a:ext>
                  </a:extLst>
                </a:gridCol>
              </a:tblGrid>
              <a:tr h="3056454">
                <a:tc>
                  <a:txBody>
                    <a:bodyPr/>
                    <a:lstStyle/>
                    <a:p>
                      <a:pPr marL="342900" lvl="0" indent="-342900" algn="just">
                        <a:lnSpc>
                          <a:spcPct val="130000"/>
                        </a:lnSpc>
                        <a:spcBef>
                          <a:spcPts val="600"/>
                        </a:spcBef>
                        <a:spcAft>
                          <a:spcPts val="600"/>
                        </a:spcAft>
                        <a:buFont typeface="Symbol" pitchFamily="2" charset="2"/>
                        <a:buChar char=""/>
                      </a:pPr>
                      <a:r>
                        <a:rPr lang="vi-VN" sz="1800" b="0" dirty="0">
                          <a:solidFill>
                            <a:srgbClr val="002060"/>
                          </a:solidFill>
                          <a:effectLst/>
                        </a:rPr>
                        <a:t>dim_Region</a:t>
                      </a:r>
                      <a:endParaRPr lang="en-VN" sz="1800" b="0" dirty="0">
                        <a:solidFill>
                          <a:srgbClr val="002060"/>
                        </a:solidFill>
                        <a:effectLst/>
                        <a:latin typeface="Apple Braille" pitchFamily="2" charset="0"/>
                      </a:endParaRPr>
                    </a:p>
                    <a:p>
                      <a:pPr marL="342900" lvl="0" indent="-342900" algn="just">
                        <a:lnSpc>
                          <a:spcPct val="130000"/>
                        </a:lnSpc>
                        <a:spcBef>
                          <a:spcPts val="600"/>
                        </a:spcBef>
                        <a:spcAft>
                          <a:spcPts val="600"/>
                        </a:spcAft>
                        <a:buFont typeface="Symbol" pitchFamily="2" charset="2"/>
                        <a:buChar char=""/>
                      </a:pPr>
                      <a:r>
                        <a:rPr lang="vi-VN" sz="1800" b="0" dirty="0">
                          <a:solidFill>
                            <a:srgbClr val="002060"/>
                          </a:solidFill>
                          <a:effectLst/>
                        </a:rPr>
                        <a:t>dim_Countries</a:t>
                      </a:r>
                      <a:endParaRPr lang="en-VN" sz="1800" b="0" dirty="0">
                        <a:solidFill>
                          <a:srgbClr val="002060"/>
                        </a:solidFill>
                        <a:effectLst/>
                        <a:latin typeface="Apple Braille" pitchFamily="2" charset="0"/>
                      </a:endParaRPr>
                    </a:p>
                    <a:p>
                      <a:pPr marL="342900" lvl="0" indent="-342900" algn="just">
                        <a:lnSpc>
                          <a:spcPct val="130000"/>
                        </a:lnSpc>
                        <a:spcBef>
                          <a:spcPts val="600"/>
                        </a:spcBef>
                        <a:spcAft>
                          <a:spcPts val="600"/>
                        </a:spcAft>
                        <a:buFont typeface="Symbol" pitchFamily="2" charset="2"/>
                        <a:buChar char=""/>
                      </a:pPr>
                      <a:r>
                        <a:rPr lang="vi-VN" sz="1800" b="0" dirty="0">
                          <a:solidFill>
                            <a:srgbClr val="002060"/>
                          </a:solidFill>
                          <a:effectLst/>
                        </a:rPr>
                        <a:t>dim_Market</a:t>
                      </a:r>
                      <a:endParaRPr lang="en-VN" sz="1800" b="0" dirty="0">
                        <a:solidFill>
                          <a:srgbClr val="002060"/>
                        </a:solidFill>
                        <a:effectLst/>
                        <a:latin typeface="Apple Braille" pitchFamily="2" charset="0"/>
                      </a:endParaRPr>
                    </a:p>
                    <a:p>
                      <a:pPr marL="342900" lvl="0" indent="-342900" algn="just">
                        <a:lnSpc>
                          <a:spcPct val="130000"/>
                        </a:lnSpc>
                        <a:spcBef>
                          <a:spcPts val="600"/>
                        </a:spcBef>
                        <a:spcAft>
                          <a:spcPts val="600"/>
                        </a:spcAft>
                        <a:buFont typeface="Symbol" pitchFamily="2" charset="2"/>
                        <a:buChar char=""/>
                      </a:pPr>
                      <a:r>
                        <a:rPr lang="vi-VN" sz="1800" b="0" dirty="0">
                          <a:solidFill>
                            <a:srgbClr val="002060"/>
                          </a:solidFill>
                          <a:effectLst/>
                        </a:rPr>
                        <a:t>dim_product_categories</a:t>
                      </a:r>
                      <a:endParaRPr lang="en-VN" sz="1800" b="0" dirty="0">
                        <a:solidFill>
                          <a:srgbClr val="002060"/>
                        </a:solidFill>
                        <a:effectLst/>
                        <a:latin typeface="Apple Braille" pitchFamily="2" charset="0"/>
                      </a:endParaRPr>
                    </a:p>
                    <a:p>
                      <a:pPr marL="342900" lvl="0" indent="-342900" algn="just">
                        <a:lnSpc>
                          <a:spcPct val="130000"/>
                        </a:lnSpc>
                        <a:spcBef>
                          <a:spcPts val="600"/>
                        </a:spcBef>
                        <a:spcAft>
                          <a:spcPts val="600"/>
                        </a:spcAft>
                        <a:buFont typeface="Symbol" pitchFamily="2" charset="2"/>
                        <a:buChar char=""/>
                      </a:pPr>
                      <a:r>
                        <a:rPr lang="vi-VN" sz="1800" b="0" dirty="0">
                          <a:solidFill>
                            <a:srgbClr val="002060"/>
                          </a:solidFill>
                          <a:effectLst/>
                        </a:rPr>
                        <a:t>dim_productDepartments</a:t>
                      </a:r>
                      <a:endParaRPr lang="en-VN" sz="1800" b="0" dirty="0">
                        <a:solidFill>
                          <a:srgbClr val="002060"/>
                        </a:solidFill>
                        <a:effectLst/>
                        <a:latin typeface="Apple Braille" pitchFamily="2" charset="0"/>
                        <a:ea typeface="Times New Roman" panose="02020603050405020304" pitchFamily="18" charset="0"/>
                      </a:endParaRPr>
                    </a:p>
                  </a:txBody>
                  <a:tcPr marL="68580" marR="68580" marT="0" marB="0">
                    <a:solidFill>
                      <a:schemeClr val="accent1">
                        <a:alpha val="0"/>
                      </a:schemeClr>
                    </a:solidFill>
                  </a:tcPr>
                </a:tc>
                <a:tc>
                  <a:txBody>
                    <a:bodyPr/>
                    <a:lstStyle/>
                    <a:p>
                      <a:pPr marL="342900" lvl="0" indent="-342900" algn="just">
                        <a:lnSpc>
                          <a:spcPct val="130000"/>
                        </a:lnSpc>
                        <a:spcBef>
                          <a:spcPts val="600"/>
                        </a:spcBef>
                        <a:spcAft>
                          <a:spcPts val="600"/>
                        </a:spcAft>
                        <a:buFont typeface="Symbol" pitchFamily="2" charset="2"/>
                        <a:buChar char=""/>
                      </a:pPr>
                      <a:r>
                        <a:rPr lang="vi-VN" sz="1800" b="0" dirty="0">
                          <a:solidFill>
                            <a:srgbClr val="002060"/>
                          </a:solidFill>
                          <a:effectLst/>
                        </a:rPr>
                        <a:t>dim_products</a:t>
                      </a:r>
                      <a:endParaRPr lang="en-VN" sz="1800" b="0" dirty="0">
                        <a:solidFill>
                          <a:srgbClr val="002060"/>
                        </a:solidFill>
                        <a:effectLst/>
                        <a:latin typeface="Apple Braille" pitchFamily="2" charset="0"/>
                      </a:endParaRPr>
                    </a:p>
                    <a:p>
                      <a:pPr marL="342900" lvl="0" indent="-342900" algn="just">
                        <a:lnSpc>
                          <a:spcPct val="130000"/>
                        </a:lnSpc>
                        <a:spcBef>
                          <a:spcPts val="600"/>
                        </a:spcBef>
                        <a:spcAft>
                          <a:spcPts val="600"/>
                        </a:spcAft>
                        <a:buFont typeface="Symbol" pitchFamily="2" charset="2"/>
                        <a:buChar char=""/>
                      </a:pPr>
                      <a:r>
                        <a:rPr lang="vi-VN" sz="1800" b="0" dirty="0">
                          <a:solidFill>
                            <a:srgbClr val="002060"/>
                          </a:solidFill>
                          <a:effectLst/>
                        </a:rPr>
                        <a:t>dim_state</a:t>
                      </a:r>
                      <a:endParaRPr lang="en-VN" sz="1800" b="0" dirty="0">
                        <a:solidFill>
                          <a:srgbClr val="002060"/>
                        </a:solidFill>
                        <a:effectLst/>
                        <a:latin typeface="Apple Braille" pitchFamily="2" charset="0"/>
                      </a:endParaRPr>
                    </a:p>
                    <a:p>
                      <a:pPr marL="342900" lvl="0" indent="-342900" algn="just">
                        <a:lnSpc>
                          <a:spcPct val="130000"/>
                        </a:lnSpc>
                        <a:spcBef>
                          <a:spcPts val="600"/>
                        </a:spcBef>
                        <a:spcAft>
                          <a:spcPts val="600"/>
                        </a:spcAft>
                        <a:buFont typeface="Symbol" pitchFamily="2" charset="2"/>
                        <a:buChar char=""/>
                      </a:pPr>
                      <a:r>
                        <a:rPr lang="vi-VN" sz="1800" b="0" dirty="0">
                          <a:solidFill>
                            <a:srgbClr val="002060"/>
                          </a:solidFill>
                          <a:effectLst/>
                        </a:rPr>
                        <a:t>dim_Fiscal Year</a:t>
                      </a:r>
                      <a:endParaRPr lang="en-VN" sz="1800" b="0" dirty="0">
                        <a:solidFill>
                          <a:srgbClr val="002060"/>
                        </a:solidFill>
                        <a:effectLst/>
                        <a:latin typeface="Apple Braille" pitchFamily="2" charset="0"/>
                      </a:endParaRPr>
                    </a:p>
                    <a:p>
                      <a:pPr marL="342900" lvl="0" indent="-342900" algn="just">
                        <a:lnSpc>
                          <a:spcPct val="130000"/>
                        </a:lnSpc>
                        <a:spcBef>
                          <a:spcPts val="600"/>
                        </a:spcBef>
                        <a:spcAft>
                          <a:spcPts val="600"/>
                        </a:spcAft>
                        <a:buFont typeface="Symbol" pitchFamily="2" charset="2"/>
                        <a:buChar char=""/>
                      </a:pPr>
                      <a:r>
                        <a:rPr lang="vi-VN" sz="1800" b="0" dirty="0">
                          <a:solidFill>
                            <a:srgbClr val="002060"/>
                          </a:solidFill>
                          <a:effectLst/>
                        </a:rPr>
                        <a:t>dim_sales_year</a:t>
                      </a:r>
                      <a:endParaRPr lang="en-VN" sz="1800" b="0" dirty="0">
                        <a:solidFill>
                          <a:srgbClr val="002060"/>
                        </a:solidFill>
                        <a:effectLst/>
                        <a:latin typeface="Apple Braille" pitchFamily="2" charset="0"/>
                      </a:endParaRPr>
                    </a:p>
                    <a:p>
                      <a:pPr marL="342900" lvl="0" indent="-342900" algn="just">
                        <a:lnSpc>
                          <a:spcPct val="130000"/>
                        </a:lnSpc>
                        <a:spcBef>
                          <a:spcPts val="600"/>
                        </a:spcBef>
                        <a:spcAft>
                          <a:spcPts val="600"/>
                        </a:spcAft>
                        <a:buFont typeface="Symbol" pitchFamily="2" charset="2"/>
                        <a:buChar char=""/>
                      </a:pPr>
                      <a:r>
                        <a:rPr lang="vi-VN" sz="1800" b="0" dirty="0">
                          <a:solidFill>
                            <a:srgbClr val="002060"/>
                          </a:solidFill>
                          <a:effectLst/>
                        </a:rPr>
                        <a:t>dim_customers</a:t>
                      </a:r>
                      <a:endParaRPr lang="en-VN" sz="1800" b="0" dirty="0">
                        <a:solidFill>
                          <a:srgbClr val="002060"/>
                        </a:solidFill>
                        <a:effectLst/>
                        <a:latin typeface="Apple Braille" pitchFamily="2" charset="0"/>
                      </a:endParaRPr>
                    </a:p>
                    <a:p>
                      <a:pPr marL="342900" lvl="0" indent="-342900" algn="just">
                        <a:lnSpc>
                          <a:spcPct val="130000"/>
                        </a:lnSpc>
                        <a:spcBef>
                          <a:spcPts val="600"/>
                        </a:spcBef>
                        <a:spcAft>
                          <a:spcPts val="600"/>
                        </a:spcAft>
                        <a:buFont typeface="Symbol" pitchFamily="2" charset="2"/>
                        <a:buChar char=""/>
                      </a:pPr>
                      <a:r>
                        <a:rPr lang="vi-VN" sz="1800" b="0" dirty="0">
                          <a:solidFill>
                            <a:srgbClr val="002060"/>
                          </a:solidFill>
                          <a:effectLst/>
                        </a:rPr>
                        <a:t>dim_city </a:t>
                      </a:r>
                      <a:endParaRPr lang="en-VN" sz="1800" b="0" dirty="0">
                        <a:solidFill>
                          <a:srgbClr val="002060"/>
                        </a:solidFill>
                        <a:effectLst/>
                        <a:latin typeface="Apple Braille" pitchFamily="2" charset="0"/>
                        <a:ea typeface="Times New Roman" panose="02020603050405020304" pitchFamily="18" charset="0"/>
                      </a:endParaRPr>
                    </a:p>
                  </a:txBody>
                  <a:tcPr marL="68580" marR="68580" marT="0" marB="0">
                    <a:solidFill>
                      <a:schemeClr val="accent1">
                        <a:alpha val="0"/>
                      </a:schemeClr>
                    </a:solidFill>
                  </a:tcPr>
                </a:tc>
                <a:extLst>
                  <a:ext uri="{0D108BD9-81ED-4DB2-BD59-A6C34878D82A}">
                    <a16:rowId xmlns:a16="http://schemas.microsoft.com/office/drawing/2014/main" val="1689552568"/>
                  </a:ext>
                </a:extLst>
              </a:tr>
            </a:tbl>
          </a:graphicData>
        </a:graphic>
      </p:graphicFrame>
    </p:spTree>
    <p:extLst>
      <p:ext uri="{BB962C8B-B14F-4D97-AF65-F5344CB8AC3E}">
        <p14:creationId xmlns:p14="http://schemas.microsoft.com/office/powerpoint/2010/main" val="1035870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Google Shape;160;p5"/>
          <p:cNvCxnSpPr/>
          <p:nvPr/>
        </p:nvCxnSpPr>
        <p:spPr>
          <a:xfrm flipV="1">
            <a:off x="2377148" y="1277998"/>
            <a:ext cx="9982200" cy="28575"/>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grpSp>
        <p:nvGrpSpPr>
          <p:cNvPr id="11" name="Group 10"/>
          <p:cNvGrpSpPr/>
          <p:nvPr/>
        </p:nvGrpSpPr>
        <p:grpSpPr>
          <a:xfrm>
            <a:off x="956018" y="183996"/>
            <a:ext cx="1421130" cy="1421130"/>
            <a:chOff x="4440" y="2235"/>
            <a:chExt cx="2238" cy="2238"/>
          </a:xfrm>
        </p:grpSpPr>
        <p:sp>
          <p:nvSpPr>
            <p:cNvPr id="37" name="Oval 36"/>
            <p:cNvSpPr/>
            <p:nvPr/>
          </p:nvSpPr>
          <p:spPr>
            <a:xfrm>
              <a:off x="4440" y="2235"/>
              <a:ext cx="2238" cy="2238"/>
            </a:xfrm>
            <a:prstGeom prst="ellipse">
              <a:avLst/>
            </a:prstGeom>
            <a:solidFill>
              <a:schemeClr val="bg1"/>
            </a:solidFill>
          </p:spPr>
          <p:style>
            <a:lnRef idx="0">
              <a:srgbClr val="FFFFFF"/>
            </a:lnRef>
            <a:fillRef idx="3">
              <a:schemeClr val="accent1"/>
            </a:fillRef>
            <a:effectRef idx="0">
              <a:srgbClr val="FFFFFF"/>
            </a:effectRef>
            <a:fontRef idx="minor">
              <a:schemeClr val="lt1"/>
            </a:fontRef>
          </p:style>
          <p:txBody>
            <a:bodyPr rtlCol="0" anchor="ctr"/>
            <a:lstStyle/>
            <a:p>
              <a:pPr algn="ctr"/>
              <a:endParaRPr lang="en-US" sz="2700"/>
            </a:p>
          </p:txBody>
        </p:sp>
        <p:sp>
          <p:nvSpPr>
            <p:cNvPr id="38" name="Oval 37"/>
            <p:cNvSpPr/>
            <p:nvPr/>
          </p:nvSpPr>
          <p:spPr>
            <a:xfrm>
              <a:off x="4680" y="2460"/>
              <a:ext cx="1793" cy="179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Times New Roman" panose="02020603050405020304" pitchFamily="18" charset="0"/>
                  <a:cs typeface="Times New Roman" panose="02020603050405020304" pitchFamily="18" charset="0"/>
                </a:rPr>
                <a:t>3</a:t>
              </a:r>
            </a:p>
          </p:txBody>
        </p:sp>
      </p:grpSp>
      <p:grpSp>
        <p:nvGrpSpPr>
          <p:cNvPr id="14" name="Group 14"/>
          <p:cNvGrpSpPr/>
          <p:nvPr/>
        </p:nvGrpSpPr>
        <p:grpSpPr>
          <a:xfrm>
            <a:off x="-1572664" y="9044214"/>
            <a:ext cx="2545888" cy="25458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txBody>
            <a:bodyPr/>
            <a:lstStyle/>
            <a:p>
              <a:endParaRPr lang="en-VN"/>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2" name="Text Box 1"/>
          <p:cNvSpPr txBox="1"/>
          <p:nvPr/>
        </p:nvSpPr>
        <p:spPr>
          <a:xfrm>
            <a:off x="-299720" y="-2419350"/>
            <a:ext cx="6096000" cy="368300"/>
          </a:xfrm>
          <a:prstGeom prst="rect">
            <a:avLst/>
          </a:prstGeom>
          <a:noFill/>
        </p:spPr>
        <p:txBody>
          <a:bodyPr wrap="square" rtlCol="0">
            <a:spAutoFit/>
          </a:bodyPr>
          <a:lstStyle/>
          <a:p>
            <a:endParaRPr lang="en-US"/>
          </a:p>
        </p:txBody>
      </p:sp>
      <p:sp>
        <p:nvSpPr>
          <p:cNvPr id="4" name="Google Shape;122;p3">
            <a:extLst>
              <a:ext uri="{FF2B5EF4-FFF2-40B4-BE49-F238E27FC236}">
                <a16:creationId xmlns:a16="http://schemas.microsoft.com/office/drawing/2014/main" id="{E3DFC5E6-DC05-2FC8-66BF-8C72E0DB880B}"/>
              </a:ext>
            </a:extLst>
          </p:cNvPr>
          <p:cNvSpPr txBox="1"/>
          <p:nvPr/>
        </p:nvSpPr>
        <p:spPr>
          <a:xfrm>
            <a:off x="2478689" y="484621"/>
            <a:ext cx="15580480" cy="615553"/>
          </a:xfrm>
          <a:prstGeom prst="rect">
            <a:avLst/>
          </a:prstGeom>
          <a:noFill/>
          <a:ln>
            <a:noFill/>
          </a:ln>
        </p:spPr>
        <p:txBody>
          <a:bodyPr spcFirstLastPara="1" wrap="square" lIns="0" tIns="0" rIns="0" bIns="0" anchor="t" anchorCtr="0">
            <a:spAutoFit/>
          </a:bodyPr>
          <a:lstStyle/>
          <a:p>
            <a:r>
              <a:rPr lang="en-VN" sz="4000" b="1" dirty="0">
                <a:solidFill>
                  <a:srgbClr val="002060"/>
                </a:solidFill>
                <a:latin typeface="Apple Braille" pitchFamily="2" charset="0"/>
              </a:rPr>
              <a:t>XÂY DỰNG MÔ HÌNH DỮ LIỆU VÀ PHÂN TÍCH DỮ LIỆU</a:t>
            </a:r>
          </a:p>
        </p:txBody>
      </p:sp>
      <p:pic>
        <p:nvPicPr>
          <p:cNvPr id="6" name="Picture 5" descr="A logo with a globe and text&#10;&#10;Description automatically generated">
            <a:extLst>
              <a:ext uri="{FF2B5EF4-FFF2-40B4-BE49-F238E27FC236}">
                <a16:creationId xmlns:a16="http://schemas.microsoft.com/office/drawing/2014/main" id="{E721A21B-A54A-F4F9-0E8E-4AB9167D8962}"/>
              </a:ext>
            </a:extLst>
          </p:cNvPr>
          <p:cNvPicPr>
            <a:picLocks noChangeAspect="1"/>
          </p:cNvPicPr>
          <p:nvPr/>
        </p:nvPicPr>
        <p:blipFill>
          <a:blip r:embed="rId3"/>
          <a:stretch>
            <a:fillRect/>
          </a:stretch>
        </p:blipFill>
        <p:spPr>
          <a:xfrm>
            <a:off x="16821381" y="160482"/>
            <a:ext cx="1237788" cy="1237788"/>
          </a:xfrm>
          <a:prstGeom prst="rect">
            <a:avLst/>
          </a:prstGeom>
        </p:spPr>
      </p:pic>
      <p:sp>
        <p:nvSpPr>
          <p:cNvPr id="8" name="Google Shape;169;p5">
            <a:extLst>
              <a:ext uri="{FF2B5EF4-FFF2-40B4-BE49-F238E27FC236}">
                <a16:creationId xmlns:a16="http://schemas.microsoft.com/office/drawing/2014/main" id="{2C3B1EF0-46C4-963E-58BB-7F97A4FCE38D}"/>
              </a:ext>
            </a:extLst>
          </p:cNvPr>
          <p:cNvSpPr txBox="1"/>
          <p:nvPr/>
        </p:nvSpPr>
        <p:spPr>
          <a:xfrm>
            <a:off x="1629712" y="1805536"/>
            <a:ext cx="13602627" cy="777279"/>
          </a:xfrm>
          <a:prstGeom prst="rect">
            <a:avLst/>
          </a:prstGeom>
          <a:noFill/>
          <a:ln>
            <a:noFill/>
          </a:ln>
        </p:spPr>
        <p:txBody>
          <a:bodyPr spcFirstLastPara="1" wrap="square" lIns="0" tIns="0" rIns="0" bIns="0" anchor="t" anchorCtr="0">
            <a:noAutofit/>
          </a:bodyPr>
          <a:lstStyle/>
          <a:p>
            <a:r>
              <a:rPr lang="en-US" sz="3600" b="1" dirty="0">
                <a:solidFill>
                  <a:srgbClr val="002060"/>
                </a:solidFill>
                <a:latin typeface="Apple Braille" pitchFamily="2" charset="0"/>
              </a:rPr>
              <a:t>DAX - </a:t>
            </a:r>
            <a:r>
              <a:rPr lang="en-US" sz="3600" b="1" dirty="0" err="1">
                <a:solidFill>
                  <a:srgbClr val="002060"/>
                </a:solidFill>
                <a:latin typeface="Apple Braille" pitchFamily="2" charset="0"/>
              </a:rPr>
              <a:t>Chìa</a:t>
            </a:r>
            <a:r>
              <a:rPr lang="en-US" sz="3600" b="1" dirty="0">
                <a:solidFill>
                  <a:srgbClr val="002060"/>
                </a:solidFill>
                <a:latin typeface="Apple Braille" pitchFamily="2" charset="0"/>
              </a:rPr>
              <a:t> </a:t>
            </a:r>
            <a:r>
              <a:rPr lang="en-US" sz="3600" b="1" dirty="0" err="1">
                <a:solidFill>
                  <a:srgbClr val="002060"/>
                </a:solidFill>
                <a:latin typeface="Apple Braille" pitchFamily="2" charset="0"/>
              </a:rPr>
              <a:t>khóa</a:t>
            </a:r>
            <a:r>
              <a:rPr lang="en-US" sz="3600" b="1" dirty="0">
                <a:solidFill>
                  <a:srgbClr val="002060"/>
                </a:solidFill>
                <a:latin typeface="Apple Braille" pitchFamily="2" charset="0"/>
              </a:rPr>
              <a:t> </a:t>
            </a:r>
            <a:r>
              <a:rPr lang="en-US" sz="3600" b="1" dirty="0" err="1">
                <a:solidFill>
                  <a:srgbClr val="002060"/>
                </a:solidFill>
                <a:latin typeface="Apple Braille" pitchFamily="2" charset="0"/>
              </a:rPr>
              <a:t>khai</a:t>
            </a:r>
            <a:r>
              <a:rPr lang="en-US" sz="3600" b="1" dirty="0">
                <a:solidFill>
                  <a:srgbClr val="002060"/>
                </a:solidFill>
                <a:latin typeface="Apple Braille" pitchFamily="2" charset="0"/>
              </a:rPr>
              <a:t> </a:t>
            </a:r>
            <a:r>
              <a:rPr lang="en-US" sz="3600" b="1" dirty="0" err="1">
                <a:solidFill>
                  <a:srgbClr val="002060"/>
                </a:solidFill>
                <a:latin typeface="Apple Braille" pitchFamily="2" charset="0"/>
              </a:rPr>
              <a:t>phá</a:t>
            </a:r>
            <a:r>
              <a:rPr lang="en-US" sz="3600" b="1" dirty="0">
                <a:solidFill>
                  <a:srgbClr val="002060"/>
                </a:solidFill>
                <a:latin typeface="Apple Braille" pitchFamily="2" charset="0"/>
              </a:rPr>
              <a:t> </a:t>
            </a:r>
            <a:r>
              <a:rPr lang="en-US" sz="3600" b="1" dirty="0" err="1">
                <a:solidFill>
                  <a:srgbClr val="002060"/>
                </a:solidFill>
                <a:latin typeface="Apple Braille" pitchFamily="2" charset="0"/>
              </a:rPr>
              <a:t>sức</a:t>
            </a:r>
            <a:r>
              <a:rPr lang="en-US" sz="3600" b="1" dirty="0">
                <a:solidFill>
                  <a:srgbClr val="002060"/>
                </a:solidFill>
                <a:latin typeface="Apple Braille" pitchFamily="2" charset="0"/>
              </a:rPr>
              <a:t> </a:t>
            </a:r>
            <a:r>
              <a:rPr lang="en-US" sz="3600" b="1" dirty="0" err="1">
                <a:solidFill>
                  <a:srgbClr val="002060"/>
                </a:solidFill>
                <a:latin typeface="Apple Braille" pitchFamily="2" charset="0"/>
              </a:rPr>
              <a:t>mạnh</a:t>
            </a:r>
            <a:r>
              <a:rPr lang="en-US" sz="3600" b="1" dirty="0">
                <a:solidFill>
                  <a:srgbClr val="002060"/>
                </a:solidFill>
                <a:latin typeface="Apple Braille" pitchFamily="2" charset="0"/>
              </a:rPr>
              <a:t> </a:t>
            </a:r>
            <a:r>
              <a:rPr lang="en-US" sz="3600" b="1" dirty="0" err="1">
                <a:solidFill>
                  <a:srgbClr val="002060"/>
                </a:solidFill>
                <a:latin typeface="Apple Braille" pitchFamily="2" charset="0"/>
              </a:rPr>
              <a:t>phân</a:t>
            </a:r>
            <a:r>
              <a:rPr lang="en-US" sz="3600" b="1" dirty="0">
                <a:solidFill>
                  <a:srgbClr val="002060"/>
                </a:solidFill>
                <a:latin typeface="Apple Braille" pitchFamily="2" charset="0"/>
              </a:rPr>
              <a:t> </a:t>
            </a:r>
            <a:r>
              <a:rPr lang="en-US" sz="3600" b="1" dirty="0" err="1">
                <a:solidFill>
                  <a:srgbClr val="002060"/>
                </a:solidFill>
                <a:latin typeface="Apple Braille" pitchFamily="2" charset="0"/>
              </a:rPr>
              <a:t>tích</a:t>
            </a:r>
            <a:r>
              <a:rPr lang="en-US" sz="3600" b="1" dirty="0">
                <a:solidFill>
                  <a:srgbClr val="002060"/>
                </a:solidFill>
                <a:latin typeface="Apple Braille" pitchFamily="2" charset="0"/>
              </a:rPr>
              <a:t> </a:t>
            </a:r>
            <a:r>
              <a:rPr lang="en-US" sz="3600" b="1" dirty="0" err="1">
                <a:solidFill>
                  <a:srgbClr val="002060"/>
                </a:solidFill>
                <a:latin typeface="Apple Braille" pitchFamily="2" charset="0"/>
              </a:rPr>
              <a:t>của</a:t>
            </a:r>
            <a:r>
              <a:rPr lang="en-US" sz="3600" b="1" dirty="0">
                <a:solidFill>
                  <a:srgbClr val="002060"/>
                </a:solidFill>
                <a:latin typeface="Apple Braille" pitchFamily="2" charset="0"/>
              </a:rPr>
              <a:t> Power BI</a:t>
            </a:r>
            <a:endParaRPr lang="en-VN" sz="3600" dirty="0">
              <a:solidFill>
                <a:srgbClr val="002060"/>
              </a:solidFill>
              <a:latin typeface="Apple Braille" pitchFamily="2" charset="0"/>
            </a:endParaRPr>
          </a:p>
        </p:txBody>
      </p:sp>
      <p:sp>
        <p:nvSpPr>
          <p:cNvPr id="9" name="Google Shape;170;p5">
            <a:extLst>
              <a:ext uri="{FF2B5EF4-FFF2-40B4-BE49-F238E27FC236}">
                <a16:creationId xmlns:a16="http://schemas.microsoft.com/office/drawing/2014/main" id="{DA44B20F-C7AA-0338-6412-AA84D3F510DB}"/>
              </a:ext>
            </a:extLst>
          </p:cNvPr>
          <p:cNvSpPr/>
          <p:nvPr/>
        </p:nvSpPr>
        <p:spPr>
          <a:xfrm>
            <a:off x="-1086777" y="1686430"/>
            <a:ext cx="2195195" cy="824230"/>
          </a:xfrm>
          <a:prstGeom prst="flowChartTerminator">
            <a:avLst/>
          </a:prstGeom>
          <a:solidFill>
            <a:srgbClr val="00B0F0"/>
          </a:solidFill>
          <a:ln w="9525" cap="flat" cmpd="sng">
            <a:solidFill>
              <a:srgbClr val="45A9C4"/>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4000" b="1" dirty="0">
              <a:solidFill>
                <a:schemeClr val="lt1"/>
              </a:solidFill>
              <a:latin typeface="Nirmala UI" panose="020B0502040204020203" charset="0"/>
              <a:ea typeface="Calibri" panose="020F0502020204030204"/>
              <a:cs typeface="Nirmala UI" panose="020B0502040204020203" charset="0"/>
              <a:sym typeface="Calibri" panose="020F0502020204030204"/>
            </a:endParaRPr>
          </a:p>
        </p:txBody>
      </p:sp>
      <p:sp>
        <p:nvSpPr>
          <p:cNvPr id="7" name="TextBox 6">
            <a:extLst>
              <a:ext uri="{FF2B5EF4-FFF2-40B4-BE49-F238E27FC236}">
                <a16:creationId xmlns:a16="http://schemas.microsoft.com/office/drawing/2014/main" id="{F60B3BF6-CD70-4185-4021-1F22195A4A7C}"/>
              </a:ext>
            </a:extLst>
          </p:cNvPr>
          <p:cNvSpPr txBox="1"/>
          <p:nvPr/>
        </p:nvSpPr>
        <p:spPr>
          <a:xfrm>
            <a:off x="1677695" y="2497759"/>
            <a:ext cx="12270658" cy="8109912"/>
          </a:xfrm>
          <a:prstGeom prst="rect">
            <a:avLst/>
          </a:prstGeom>
          <a:noFill/>
        </p:spPr>
        <p:txBody>
          <a:bodyPr wrap="square">
            <a:spAutoFit/>
          </a:bodyPr>
          <a:lstStyle/>
          <a:p>
            <a:pPr algn="just">
              <a:spcBef>
                <a:spcPts val="300"/>
              </a:spcBef>
              <a:spcAft>
                <a:spcPts val="300"/>
              </a:spcAft>
            </a:pPr>
            <a:r>
              <a:rPr lang="vi-VN" sz="2400" b="1" i="0" u="none" strike="noStrike" dirty="0">
                <a:solidFill>
                  <a:srgbClr val="002060"/>
                </a:solidFill>
                <a:effectLst/>
                <a:latin typeface="+mj-lt"/>
              </a:rPr>
              <a:t>1. DAX là gì?</a:t>
            </a:r>
            <a:endParaRPr lang="vi-VN" sz="2400" b="0" i="0" u="none" strike="noStrike" dirty="0">
              <a:solidFill>
                <a:srgbClr val="002060"/>
              </a:solidFill>
              <a:effectLst/>
              <a:latin typeface="+mj-lt"/>
            </a:endParaRPr>
          </a:p>
          <a:p>
            <a:pPr algn="just">
              <a:spcBef>
                <a:spcPts val="300"/>
              </a:spcBef>
              <a:spcAft>
                <a:spcPts val="300"/>
              </a:spcAft>
            </a:pPr>
            <a:r>
              <a:rPr lang="vi-VN" sz="2400" b="1" i="0" u="none" strike="noStrike" dirty="0">
                <a:solidFill>
                  <a:srgbClr val="002060"/>
                </a:solidFill>
                <a:effectLst/>
                <a:latin typeface="+mj-lt"/>
              </a:rPr>
              <a:t>Ngôn ngữ phân tích dữ liệu</a:t>
            </a:r>
            <a:r>
              <a:rPr lang="vi-VN" sz="2400" b="0" i="0" u="none" strike="noStrike" dirty="0">
                <a:solidFill>
                  <a:srgbClr val="002060"/>
                </a:solidFill>
                <a:effectLst/>
                <a:latin typeface="+mj-lt"/>
              </a:rPr>
              <a:t>: DAX (Data Analysis Expressions) là ngôn ngữ lập trình mạnh mẽ, được thiết kế riêng cho Power BI, cho phép người dùng tạo ra các phép tính, chỉ số, phân tích phức tạp.</a:t>
            </a:r>
            <a:endParaRPr lang="vi-VN" sz="2400" dirty="0">
              <a:solidFill>
                <a:srgbClr val="002060"/>
              </a:solidFill>
              <a:latin typeface="+mj-lt"/>
            </a:endParaRPr>
          </a:p>
          <a:p>
            <a:pPr algn="just">
              <a:spcBef>
                <a:spcPts val="300"/>
              </a:spcBef>
              <a:spcAft>
                <a:spcPts val="300"/>
              </a:spcAft>
            </a:pPr>
            <a:r>
              <a:rPr lang="en-US" sz="2400" b="1" i="0" u="none" strike="noStrike" dirty="0">
                <a:solidFill>
                  <a:srgbClr val="002060"/>
                </a:solidFill>
                <a:effectLst/>
                <a:latin typeface="Apple Braille" pitchFamily="2" charset="0"/>
              </a:rPr>
              <a:t>2. </a:t>
            </a:r>
            <a:r>
              <a:rPr lang="en-US" sz="2400" b="1" i="0" u="none" strike="noStrike" dirty="0" err="1">
                <a:solidFill>
                  <a:srgbClr val="002060"/>
                </a:solidFill>
                <a:effectLst/>
                <a:latin typeface="Apple Braille" pitchFamily="2" charset="0"/>
              </a:rPr>
              <a:t>Ứng</a:t>
            </a:r>
            <a:r>
              <a:rPr lang="en-US" sz="2400" b="1" i="0" u="none" strike="noStrike" dirty="0">
                <a:solidFill>
                  <a:srgbClr val="002060"/>
                </a:solidFill>
                <a:effectLst/>
                <a:latin typeface="Apple Braille" pitchFamily="2" charset="0"/>
              </a:rPr>
              <a:t> </a:t>
            </a:r>
            <a:r>
              <a:rPr lang="en-US" sz="2400" b="1" i="0" u="none" strike="noStrike" dirty="0" err="1">
                <a:solidFill>
                  <a:srgbClr val="002060"/>
                </a:solidFill>
                <a:effectLst/>
                <a:latin typeface="Apple Braille" pitchFamily="2" charset="0"/>
              </a:rPr>
              <a:t>dụng</a:t>
            </a:r>
            <a:r>
              <a:rPr lang="en-US" sz="2400" b="1" i="0" u="none" strike="noStrike" dirty="0">
                <a:solidFill>
                  <a:srgbClr val="002060"/>
                </a:solidFill>
                <a:effectLst/>
                <a:latin typeface="Apple Braille" pitchFamily="2" charset="0"/>
              </a:rPr>
              <a:t> </a:t>
            </a:r>
            <a:r>
              <a:rPr lang="en-US" sz="2400" b="1" i="0" u="none" strike="noStrike" dirty="0" err="1">
                <a:solidFill>
                  <a:srgbClr val="002060"/>
                </a:solidFill>
                <a:effectLst/>
                <a:latin typeface="Apple Braille" pitchFamily="2" charset="0"/>
              </a:rPr>
              <a:t>của</a:t>
            </a:r>
            <a:r>
              <a:rPr lang="en-US" sz="2400" b="1" i="0" u="none" strike="noStrike" dirty="0">
                <a:solidFill>
                  <a:srgbClr val="002060"/>
                </a:solidFill>
                <a:effectLst/>
                <a:latin typeface="Apple Braille" pitchFamily="2" charset="0"/>
              </a:rPr>
              <a:t> DAX </a:t>
            </a:r>
            <a:r>
              <a:rPr lang="en-US" sz="2400" b="1" i="0" u="none" strike="noStrike" dirty="0" err="1">
                <a:solidFill>
                  <a:srgbClr val="002060"/>
                </a:solidFill>
                <a:effectLst/>
                <a:latin typeface="Apple Braille" pitchFamily="2" charset="0"/>
              </a:rPr>
              <a:t>trong</a:t>
            </a:r>
            <a:r>
              <a:rPr lang="en-US" sz="2400" b="1" i="0" u="none" strike="noStrike" dirty="0">
                <a:solidFill>
                  <a:srgbClr val="002060"/>
                </a:solidFill>
                <a:effectLst/>
                <a:latin typeface="Apple Braille" pitchFamily="2" charset="0"/>
              </a:rPr>
              <a:t> </a:t>
            </a:r>
            <a:r>
              <a:rPr lang="en-US" sz="2400" b="1" i="0" u="none" strike="noStrike" dirty="0" err="1">
                <a:solidFill>
                  <a:srgbClr val="002060"/>
                </a:solidFill>
                <a:effectLst/>
                <a:latin typeface="Apple Braille" pitchFamily="2" charset="0"/>
              </a:rPr>
              <a:t>quản</a:t>
            </a:r>
            <a:r>
              <a:rPr lang="en-US" sz="2400" b="1" i="0" u="none" strike="noStrike" dirty="0">
                <a:solidFill>
                  <a:srgbClr val="002060"/>
                </a:solidFill>
                <a:effectLst/>
                <a:latin typeface="Apple Braille" pitchFamily="2" charset="0"/>
              </a:rPr>
              <a:t> </a:t>
            </a:r>
            <a:r>
              <a:rPr lang="en-US" sz="2400" b="1" i="0" u="none" strike="noStrike" dirty="0" err="1">
                <a:solidFill>
                  <a:srgbClr val="002060"/>
                </a:solidFill>
                <a:effectLst/>
                <a:latin typeface="Apple Braille" pitchFamily="2" charset="0"/>
              </a:rPr>
              <a:t>lý</a:t>
            </a:r>
            <a:r>
              <a:rPr lang="en-US" sz="2400" b="1" i="0" u="none" strike="noStrike" dirty="0">
                <a:solidFill>
                  <a:srgbClr val="002060"/>
                </a:solidFill>
                <a:effectLst/>
                <a:latin typeface="Apple Braille" pitchFamily="2" charset="0"/>
              </a:rPr>
              <a:t> </a:t>
            </a:r>
            <a:r>
              <a:rPr lang="en-US" sz="2400" b="1" i="0" u="none" strike="noStrike" dirty="0" err="1">
                <a:solidFill>
                  <a:srgbClr val="002060"/>
                </a:solidFill>
                <a:effectLst/>
                <a:latin typeface="Apple Braille" pitchFamily="2" charset="0"/>
              </a:rPr>
              <a:t>chuỗi</a:t>
            </a:r>
            <a:r>
              <a:rPr lang="en-US" sz="2400" b="1" i="0" u="none" strike="noStrike" dirty="0">
                <a:solidFill>
                  <a:srgbClr val="002060"/>
                </a:solidFill>
                <a:effectLst/>
                <a:latin typeface="Apple Braille" pitchFamily="2" charset="0"/>
              </a:rPr>
              <a:t> </a:t>
            </a:r>
            <a:r>
              <a:rPr lang="en-US" sz="2400" b="1" i="0" u="none" strike="noStrike" dirty="0" err="1">
                <a:solidFill>
                  <a:srgbClr val="002060"/>
                </a:solidFill>
                <a:effectLst/>
                <a:latin typeface="Apple Braille" pitchFamily="2" charset="0"/>
              </a:rPr>
              <a:t>cung</a:t>
            </a:r>
            <a:r>
              <a:rPr lang="en-US" sz="2400" b="1" i="0" u="none" strike="noStrike" dirty="0">
                <a:solidFill>
                  <a:srgbClr val="002060"/>
                </a:solidFill>
                <a:effectLst/>
                <a:latin typeface="Apple Braille" pitchFamily="2" charset="0"/>
              </a:rPr>
              <a:t> </a:t>
            </a:r>
            <a:r>
              <a:rPr lang="en-US" sz="2400" b="1" i="0" u="none" strike="noStrike" dirty="0" err="1">
                <a:solidFill>
                  <a:srgbClr val="002060"/>
                </a:solidFill>
                <a:effectLst/>
                <a:latin typeface="Apple Braille" pitchFamily="2" charset="0"/>
              </a:rPr>
              <a:t>ứng</a:t>
            </a:r>
            <a:endParaRPr lang="en-US" sz="2400" b="1" i="0" u="none" strike="noStrike" dirty="0">
              <a:solidFill>
                <a:srgbClr val="002060"/>
              </a:solidFill>
              <a:effectLst/>
              <a:latin typeface="Apple Braille" pitchFamily="2" charset="0"/>
            </a:endParaRPr>
          </a:p>
          <a:p>
            <a:pPr algn="just">
              <a:spcBef>
                <a:spcPts val="300"/>
              </a:spcBef>
              <a:spcAft>
                <a:spcPts val="300"/>
              </a:spcAft>
              <a:buFont typeface="Arial" panose="020B0604020202020204" pitchFamily="34" charset="0"/>
              <a:buChar char="•"/>
            </a:pPr>
            <a:r>
              <a:rPr lang="vi-VN" sz="2400" b="1" i="0" u="none" strike="noStrike" dirty="0">
                <a:solidFill>
                  <a:srgbClr val="002060"/>
                </a:solidFill>
                <a:effectLst/>
                <a:latin typeface="+mj-lt"/>
              </a:rPr>
              <a:t> Tính toán:</a:t>
            </a:r>
            <a:endParaRPr lang="vi-VN" sz="2400" b="0" i="0" u="none" strike="noStrike" dirty="0">
              <a:solidFill>
                <a:srgbClr val="002060"/>
              </a:solidFill>
              <a:effectLst/>
              <a:latin typeface="+mj-lt"/>
            </a:endParaRPr>
          </a:p>
          <a:p>
            <a:pPr marL="742950" lvl="1" indent="-285750" algn="just">
              <a:spcBef>
                <a:spcPts val="300"/>
              </a:spcBef>
              <a:spcAft>
                <a:spcPts val="300"/>
              </a:spcAft>
              <a:buFont typeface="Arial" panose="020B0604020202020204" pitchFamily="34" charset="0"/>
              <a:buChar char="•"/>
            </a:pPr>
            <a:r>
              <a:rPr lang="vi-VN" sz="2400" b="0" i="0" u="none" strike="noStrike" dirty="0">
                <a:solidFill>
                  <a:srgbClr val="002060"/>
                </a:solidFill>
                <a:effectLst/>
                <a:latin typeface="+mj-lt"/>
              </a:rPr>
              <a:t>Doanh thu theo từng danh mục sản phẩm, theo từng khu vực địa lý.</a:t>
            </a:r>
          </a:p>
          <a:p>
            <a:pPr marL="742950" lvl="1" indent="-285750" algn="just">
              <a:spcBef>
                <a:spcPts val="300"/>
              </a:spcBef>
              <a:spcAft>
                <a:spcPts val="300"/>
              </a:spcAft>
              <a:buFont typeface="Arial" panose="020B0604020202020204" pitchFamily="34" charset="0"/>
              <a:buChar char="•"/>
            </a:pPr>
            <a:r>
              <a:rPr lang="vi-VN" sz="2400" b="0" i="0" u="none" strike="noStrike" dirty="0">
                <a:solidFill>
                  <a:srgbClr val="002060"/>
                </a:solidFill>
                <a:effectLst/>
                <a:latin typeface="+mj-lt"/>
              </a:rPr>
              <a:t>Lợi nhuận, chi phí,…</a:t>
            </a:r>
          </a:p>
          <a:p>
            <a:pPr algn="just">
              <a:spcBef>
                <a:spcPts val="300"/>
              </a:spcBef>
              <a:spcAft>
                <a:spcPts val="300"/>
              </a:spcAft>
              <a:buFont typeface="Arial" panose="020B0604020202020204" pitchFamily="34" charset="0"/>
              <a:buChar char="•"/>
            </a:pPr>
            <a:r>
              <a:rPr lang="vi-VN" sz="2400" b="1" i="0" u="none" strike="noStrike" dirty="0">
                <a:solidFill>
                  <a:srgbClr val="002060"/>
                </a:solidFill>
                <a:effectLst/>
                <a:latin typeface="+mj-lt"/>
              </a:rPr>
              <a:t> Phân tích theo các chiều:</a:t>
            </a:r>
            <a:endParaRPr lang="vi-VN" sz="2400" b="0" i="0" u="none" strike="noStrike" dirty="0">
              <a:solidFill>
                <a:srgbClr val="002060"/>
              </a:solidFill>
              <a:effectLst/>
              <a:latin typeface="+mj-lt"/>
            </a:endParaRPr>
          </a:p>
          <a:p>
            <a:pPr marL="742950" lvl="1" indent="-285750" algn="just">
              <a:spcBef>
                <a:spcPts val="300"/>
              </a:spcBef>
              <a:spcAft>
                <a:spcPts val="300"/>
              </a:spcAft>
              <a:buFont typeface="Arial" panose="020B0604020202020204" pitchFamily="34" charset="0"/>
              <a:buChar char="•"/>
            </a:pPr>
            <a:r>
              <a:rPr lang="vi-VN" sz="2400" b="0" i="0" u="none" strike="noStrike" dirty="0">
                <a:solidFill>
                  <a:srgbClr val="002060"/>
                </a:solidFill>
                <a:effectLst/>
                <a:latin typeface="+mj-lt"/>
              </a:rPr>
              <a:t>Doanh thu theo thời gian: Theo tháng, quý, năm, so sánh với cùng kỳ năm trước.</a:t>
            </a:r>
          </a:p>
          <a:p>
            <a:pPr marL="742950" lvl="1" indent="-285750" algn="just">
              <a:spcBef>
                <a:spcPts val="300"/>
              </a:spcBef>
              <a:spcAft>
                <a:spcPts val="300"/>
              </a:spcAft>
              <a:buFont typeface="Arial" panose="020B0604020202020204" pitchFamily="34" charset="0"/>
              <a:buChar char="•"/>
            </a:pPr>
            <a:r>
              <a:rPr lang="vi-VN" sz="2400" b="0" i="0" u="none" strike="noStrike" dirty="0">
                <a:solidFill>
                  <a:srgbClr val="002060"/>
                </a:solidFill>
                <a:effectLst/>
                <a:latin typeface="+mj-lt"/>
              </a:rPr>
              <a:t>Hiệu suất sản phẩm: Xác định sản phẩm bán chạy, sản phẩm tồn kho lâu,...</a:t>
            </a:r>
          </a:p>
          <a:p>
            <a:pPr marL="742950" lvl="1" indent="-285750" algn="just">
              <a:spcBef>
                <a:spcPts val="300"/>
              </a:spcBef>
              <a:spcAft>
                <a:spcPts val="300"/>
              </a:spcAft>
              <a:buFont typeface="Arial" panose="020B0604020202020204" pitchFamily="34" charset="0"/>
              <a:buChar char="•"/>
            </a:pPr>
            <a:r>
              <a:rPr lang="vi-VN" sz="2400" b="0" i="0" u="none" strike="noStrike" dirty="0">
                <a:solidFill>
                  <a:srgbClr val="002060"/>
                </a:solidFill>
                <a:effectLst/>
                <a:latin typeface="+mj-lt"/>
              </a:rPr>
              <a:t>Phân khúc khách hàng: Xác định nhóm khách hàng tiềm năng dựa trên giá trị đơn hàng, tần suất mua,...</a:t>
            </a:r>
          </a:p>
          <a:p>
            <a:pPr algn="just">
              <a:spcBef>
                <a:spcPts val="300"/>
              </a:spcBef>
              <a:spcAft>
                <a:spcPts val="300"/>
              </a:spcAft>
            </a:pPr>
            <a:r>
              <a:rPr lang="vi-VN" sz="2400" b="1" i="0" u="none" strike="noStrike" dirty="0">
                <a:solidFill>
                  <a:srgbClr val="002060"/>
                </a:solidFill>
                <a:effectLst/>
                <a:latin typeface="+mj-lt"/>
              </a:rPr>
              <a:t>3. Lợi ích của DAX:</a:t>
            </a:r>
            <a:endParaRPr lang="vi-VN" sz="2400" b="0" i="0" u="none" strike="noStrike" dirty="0">
              <a:solidFill>
                <a:srgbClr val="002060"/>
              </a:solidFill>
              <a:effectLst/>
              <a:latin typeface="+mj-lt"/>
            </a:endParaRPr>
          </a:p>
          <a:p>
            <a:pPr algn="just">
              <a:spcBef>
                <a:spcPts val="300"/>
              </a:spcBef>
              <a:spcAft>
                <a:spcPts val="300"/>
              </a:spcAft>
              <a:buFont typeface="Arial" panose="020B0604020202020204" pitchFamily="34" charset="0"/>
              <a:buChar char="•"/>
            </a:pPr>
            <a:r>
              <a:rPr lang="vi-VN" sz="2400" b="1" i="0" u="none" strike="noStrike" dirty="0">
                <a:solidFill>
                  <a:srgbClr val="002060"/>
                </a:solidFill>
                <a:effectLst/>
                <a:latin typeface="+mj-lt"/>
              </a:rPr>
              <a:t> Linh hoạt &amp; Mạnh mẽ:</a:t>
            </a:r>
            <a:r>
              <a:rPr lang="vi-VN" sz="2400" b="0" i="0" u="none" strike="noStrike" dirty="0">
                <a:solidFill>
                  <a:srgbClr val="002060"/>
                </a:solidFill>
                <a:effectLst/>
                <a:latin typeface="+mj-lt"/>
              </a:rPr>
              <a:t> Thực hiện các phép tính phức tạp mà các công cụ thông thường không làm được.</a:t>
            </a:r>
          </a:p>
          <a:p>
            <a:pPr algn="just">
              <a:spcBef>
                <a:spcPts val="300"/>
              </a:spcBef>
              <a:spcAft>
                <a:spcPts val="300"/>
              </a:spcAft>
              <a:buFont typeface="Arial" panose="020B0604020202020204" pitchFamily="34" charset="0"/>
              <a:buChar char="•"/>
            </a:pPr>
            <a:r>
              <a:rPr lang="vi-VN" sz="2400" b="1" i="0" u="none" strike="noStrike" dirty="0">
                <a:solidFill>
                  <a:srgbClr val="002060"/>
                </a:solidFill>
                <a:effectLst/>
                <a:latin typeface="+mj-lt"/>
              </a:rPr>
              <a:t> Tự động hóa &amp; Cập nhật:</a:t>
            </a:r>
            <a:r>
              <a:rPr lang="vi-VN" sz="2400" b="0" i="0" u="none" strike="noStrike" dirty="0">
                <a:solidFill>
                  <a:srgbClr val="002060"/>
                </a:solidFill>
                <a:effectLst/>
                <a:latin typeface="+mj-lt"/>
              </a:rPr>
              <a:t> Tự động tính toán lại khi dữ liệu thay đổi, đảm bảo thông tin luôn chính xác.</a:t>
            </a:r>
          </a:p>
          <a:p>
            <a:pPr algn="just">
              <a:spcBef>
                <a:spcPts val="300"/>
              </a:spcBef>
              <a:spcAft>
                <a:spcPts val="300"/>
              </a:spcAft>
            </a:pPr>
            <a:endParaRPr lang="vi-VN" sz="2400" b="1" i="0" u="none" strike="noStrike" dirty="0">
              <a:solidFill>
                <a:srgbClr val="002060"/>
              </a:solidFill>
              <a:effectLst/>
              <a:latin typeface="+mj-lt"/>
            </a:endParaRPr>
          </a:p>
        </p:txBody>
      </p:sp>
      <p:pic>
        <p:nvPicPr>
          <p:cNvPr id="10" name="Content Placeholder 3">
            <a:extLst>
              <a:ext uri="{FF2B5EF4-FFF2-40B4-BE49-F238E27FC236}">
                <a16:creationId xmlns:a16="http://schemas.microsoft.com/office/drawing/2014/main" id="{BE707E85-F13C-F72F-C5DB-F80B6FE9295D}"/>
              </a:ext>
            </a:extLst>
          </p:cNvPr>
          <p:cNvPicPr>
            <a:picLocks noChangeAspect="1"/>
          </p:cNvPicPr>
          <p:nvPr/>
        </p:nvPicPr>
        <p:blipFill>
          <a:blip r:embed="rId4"/>
          <a:stretch>
            <a:fillRect/>
          </a:stretch>
        </p:blipFill>
        <p:spPr>
          <a:xfrm>
            <a:off x="14108140" y="2582815"/>
            <a:ext cx="3657340" cy="7022096"/>
          </a:xfrm>
          <a:prstGeom prst="rect">
            <a:avLst/>
          </a:prstGeom>
        </p:spPr>
      </p:pic>
    </p:spTree>
    <p:extLst>
      <p:ext uri="{BB962C8B-B14F-4D97-AF65-F5344CB8AC3E}">
        <p14:creationId xmlns:p14="http://schemas.microsoft.com/office/powerpoint/2010/main" val="3997414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Google Shape;160;p5"/>
          <p:cNvCxnSpPr/>
          <p:nvPr/>
        </p:nvCxnSpPr>
        <p:spPr>
          <a:xfrm flipV="1">
            <a:off x="2377148" y="1277998"/>
            <a:ext cx="9982200" cy="28575"/>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grpSp>
        <p:nvGrpSpPr>
          <p:cNvPr id="11" name="Group 10"/>
          <p:cNvGrpSpPr/>
          <p:nvPr/>
        </p:nvGrpSpPr>
        <p:grpSpPr>
          <a:xfrm>
            <a:off x="956018" y="183996"/>
            <a:ext cx="1421130" cy="1421130"/>
            <a:chOff x="4440" y="2235"/>
            <a:chExt cx="2238" cy="2238"/>
          </a:xfrm>
        </p:grpSpPr>
        <p:sp>
          <p:nvSpPr>
            <p:cNvPr id="37" name="Oval 36"/>
            <p:cNvSpPr/>
            <p:nvPr/>
          </p:nvSpPr>
          <p:spPr>
            <a:xfrm>
              <a:off x="4440" y="2235"/>
              <a:ext cx="2238" cy="2238"/>
            </a:xfrm>
            <a:prstGeom prst="ellipse">
              <a:avLst/>
            </a:prstGeom>
            <a:solidFill>
              <a:schemeClr val="bg1"/>
            </a:solidFill>
          </p:spPr>
          <p:style>
            <a:lnRef idx="0">
              <a:srgbClr val="FFFFFF"/>
            </a:lnRef>
            <a:fillRef idx="3">
              <a:schemeClr val="accent1"/>
            </a:fillRef>
            <a:effectRef idx="0">
              <a:srgbClr val="FFFFFF"/>
            </a:effectRef>
            <a:fontRef idx="minor">
              <a:schemeClr val="lt1"/>
            </a:fontRef>
          </p:style>
          <p:txBody>
            <a:bodyPr rtlCol="0" anchor="ctr"/>
            <a:lstStyle/>
            <a:p>
              <a:pPr algn="ctr"/>
              <a:endParaRPr lang="en-US" sz="2700"/>
            </a:p>
          </p:txBody>
        </p:sp>
        <p:sp>
          <p:nvSpPr>
            <p:cNvPr id="38" name="Oval 37"/>
            <p:cNvSpPr/>
            <p:nvPr/>
          </p:nvSpPr>
          <p:spPr>
            <a:xfrm>
              <a:off x="4680" y="2460"/>
              <a:ext cx="1793" cy="179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Times New Roman" panose="02020603050405020304" pitchFamily="18" charset="0"/>
                  <a:cs typeface="Times New Roman" panose="02020603050405020304" pitchFamily="18" charset="0"/>
                </a:rPr>
                <a:t>3</a:t>
              </a:r>
            </a:p>
          </p:txBody>
        </p:sp>
      </p:grpSp>
      <p:sp>
        <p:nvSpPr>
          <p:cNvPr id="17" name="Freeform 17"/>
          <p:cNvSpPr/>
          <p:nvPr/>
        </p:nvSpPr>
        <p:spPr>
          <a:xfrm rot="2984660">
            <a:off x="16967972" y="4439722"/>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grpSp>
        <p:nvGrpSpPr>
          <p:cNvPr id="14" name="Group 14"/>
          <p:cNvGrpSpPr/>
          <p:nvPr/>
        </p:nvGrpSpPr>
        <p:grpSpPr>
          <a:xfrm>
            <a:off x="-1572664" y="9044214"/>
            <a:ext cx="2545888" cy="25458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txBody>
            <a:bodyPr/>
            <a:lstStyle/>
            <a:p>
              <a:endParaRPr lang="en-VN"/>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2" name="Text Box 1"/>
          <p:cNvSpPr txBox="1"/>
          <p:nvPr/>
        </p:nvSpPr>
        <p:spPr>
          <a:xfrm>
            <a:off x="-299720" y="-2419350"/>
            <a:ext cx="6096000" cy="368300"/>
          </a:xfrm>
          <a:prstGeom prst="rect">
            <a:avLst/>
          </a:prstGeom>
          <a:noFill/>
        </p:spPr>
        <p:txBody>
          <a:bodyPr wrap="square" rtlCol="0">
            <a:spAutoFit/>
          </a:bodyPr>
          <a:lstStyle/>
          <a:p>
            <a:endParaRPr lang="en-US"/>
          </a:p>
        </p:txBody>
      </p:sp>
      <p:sp>
        <p:nvSpPr>
          <p:cNvPr id="4" name="Google Shape;122;p3">
            <a:extLst>
              <a:ext uri="{FF2B5EF4-FFF2-40B4-BE49-F238E27FC236}">
                <a16:creationId xmlns:a16="http://schemas.microsoft.com/office/drawing/2014/main" id="{E3DFC5E6-DC05-2FC8-66BF-8C72E0DB880B}"/>
              </a:ext>
            </a:extLst>
          </p:cNvPr>
          <p:cNvSpPr txBox="1"/>
          <p:nvPr/>
        </p:nvSpPr>
        <p:spPr>
          <a:xfrm>
            <a:off x="2478689" y="484621"/>
            <a:ext cx="15580480" cy="615553"/>
          </a:xfrm>
          <a:prstGeom prst="rect">
            <a:avLst/>
          </a:prstGeom>
          <a:noFill/>
          <a:ln>
            <a:noFill/>
          </a:ln>
        </p:spPr>
        <p:txBody>
          <a:bodyPr spcFirstLastPara="1" wrap="square" lIns="0" tIns="0" rIns="0" bIns="0" anchor="t" anchorCtr="0">
            <a:spAutoFit/>
          </a:bodyPr>
          <a:lstStyle/>
          <a:p>
            <a:r>
              <a:rPr lang="en-VN" sz="4000" b="1" dirty="0">
                <a:solidFill>
                  <a:srgbClr val="002060"/>
                </a:solidFill>
                <a:latin typeface="Apple Braille" pitchFamily="2" charset="0"/>
              </a:rPr>
              <a:t>XÂY DỰNG MÔ HÌNH DỮ LIỆU VÀ PHÂN TÍCH DỮ LIỆU</a:t>
            </a:r>
          </a:p>
        </p:txBody>
      </p:sp>
      <p:pic>
        <p:nvPicPr>
          <p:cNvPr id="6" name="Picture 5" descr="A logo with a globe and text&#10;&#10;Description automatically generated">
            <a:extLst>
              <a:ext uri="{FF2B5EF4-FFF2-40B4-BE49-F238E27FC236}">
                <a16:creationId xmlns:a16="http://schemas.microsoft.com/office/drawing/2014/main" id="{E721A21B-A54A-F4F9-0E8E-4AB9167D8962}"/>
              </a:ext>
            </a:extLst>
          </p:cNvPr>
          <p:cNvPicPr>
            <a:picLocks noChangeAspect="1"/>
          </p:cNvPicPr>
          <p:nvPr/>
        </p:nvPicPr>
        <p:blipFill>
          <a:blip r:embed="rId5"/>
          <a:stretch>
            <a:fillRect/>
          </a:stretch>
        </p:blipFill>
        <p:spPr>
          <a:xfrm>
            <a:off x="16821381" y="160482"/>
            <a:ext cx="1237788" cy="1237788"/>
          </a:xfrm>
          <a:prstGeom prst="rect">
            <a:avLst/>
          </a:prstGeom>
        </p:spPr>
      </p:pic>
      <p:sp>
        <p:nvSpPr>
          <p:cNvPr id="8" name="Google Shape;169;p5">
            <a:extLst>
              <a:ext uri="{FF2B5EF4-FFF2-40B4-BE49-F238E27FC236}">
                <a16:creationId xmlns:a16="http://schemas.microsoft.com/office/drawing/2014/main" id="{2C3B1EF0-46C4-963E-58BB-7F97A4FCE38D}"/>
              </a:ext>
            </a:extLst>
          </p:cNvPr>
          <p:cNvSpPr txBox="1"/>
          <p:nvPr/>
        </p:nvSpPr>
        <p:spPr>
          <a:xfrm>
            <a:off x="2246973" y="1975563"/>
            <a:ext cx="11621427" cy="77727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b="1" dirty="0" err="1">
                <a:solidFill>
                  <a:srgbClr val="002060"/>
                </a:solidFill>
                <a:latin typeface="Apple Braille" pitchFamily="2" charset="0"/>
              </a:rPr>
              <a:t>Thực</a:t>
            </a:r>
            <a:r>
              <a:rPr lang="en-US" sz="3600" b="1" dirty="0">
                <a:solidFill>
                  <a:srgbClr val="002060"/>
                </a:solidFill>
                <a:latin typeface="Apple Braille" pitchFamily="2" charset="0"/>
              </a:rPr>
              <a:t> </a:t>
            </a:r>
            <a:r>
              <a:rPr lang="en-US" sz="3600" b="1" dirty="0" err="1">
                <a:solidFill>
                  <a:srgbClr val="002060"/>
                </a:solidFill>
                <a:latin typeface="Apple Braille" pitchFamily="2" charset="0"/>
              </a:rPr>
              <a:t>hiện</a:t>
            </a:r>
            <a:r>
              <a:rPr lang="en-US" sz="3600" b="1" dirty="0">
                <a:solidFill>
                  <a:srgbClr val="002060"/>
                </a:solidFill>
                <a:latin typeface="Apple Braille" pitchFamily="2" charset="0"/>
              </a:rPr>
              <a:t> </a:t>
            </a:r>
            <a:r>
              <a:rPr lang="en-US" sz="3600" b="1" dirty="0" err="1">
                <a:solidFill>
                  <a:srgbClr val="002060"/>
                </a:solidFill>
                <a:latin typeface="Apple Braille" pitchFamily="2" charset="0"/>
              </a:rPr>
              <a:t>phân</a:t>
            </a:r>
            <a:r>
              <a:rPr lang="en-US" sz="3600" b="1" dirty="0">
                <a:solidFill>
                  <a:srgbClr val="002060"/>
                </a:solidFill>
                <a:latin typeface="Apple Braille" pitchFamily="2" charset="0"/>
              </a:rPr>
              <a:t> </a:t>
            </a:r>
            <a:r>
              <a:rPr lang="en-US" sz="3600" b="1" dirty="0" err="1">
                <a:solidFill>
                  <a:srgbClr val="002060"/>
                </a:solidFill>
                <a:latin typeface="Apple Braille" pitchFamily="2" charset="0"/>
              </a:rPr>
              <a:t>tích</a:t>
            </a:r>
            <a:r>
              <a:rPr lang="en-US" sz="3600" b="1" dirty="0">
                <a:solidFill>
                  <a:srgbClr val="002060"/>
                </a:solidFill>
                <a:latin typeface="Apple Braille" pitchFamily="2" charset="0"/>
              </a:rPr>
              <a:t> </a:t>
            </a:r>
            <a:r>
              <a:rPr lang="en-US" sz="3600" b="1" dirty="0" err="1">
                <a:solidFill>
                  <a:srgbClr val="002060"/>
                </a:solidFill>
                <a:latin typeface="Apple Braille" pitchFamily="2" charset="0"/>
              </a:rPr>
              <a:t>và</a:t>
            </a:r>
            <a:r>
              <a:rPr lang="en-US" sz="3600" b="1" dirty="0">
                <a:solidFill>
                  <a:srgbClr val="002060"/>
                </a:solidFill>
                <a:latin typeface="Apple Braille" pitchFamily="2" charset="0"/>
              </a:rPr>
              <a:t> </a:t>
            </a:r>
            <a:r>
              <a:rPr lang="en-US" sz="3600" b="1" dirty="0" err="1">
                <a:solidFill>
                  <a:srgbClr val="002060"/>
                </a:solidFill>
                <a:latin typeface="Apple Braille" pitchFamily="2" charset="0"/>
              </a:rPr>
              <a:t>xây</a:t>
            </a:r>
            <a:r>
              <a:rPr lang="en-US" sz="3600" b="1" dirty="0">
                <a:solidFill>
                  <a:srgbClr val="002060"/>
                </a:solidFill>
                <a:latin typeface="Apple Braille" pitchFamily="2" charset="0"/>
              </a:rPr>
              <a:t> </a:t>
            </a:r>
            <a:r>
              <a:rPr lang="en-US" sz="3600" b="1" dirty="0" err="1">
                <a:solidFill>
                  <a:srgbClr val="002060"/>
                </a:solidFill>
                <a:latin typeface="Apple Braille" pitchFamily="2" charset="0"/>
              </a:rPr>
              <a:t>dựng</a:t>
            </a:r>
            <a:r>
              <a:rPr lang="en-US" sz="3600" b="1" dirty="0">
                <a:solidFill>
                  <a:srgbClr val="002060"/>
                </a:solidFill>
                <a:latin typeface="Apple Braille" pitchFamily="2" charset="0"/>
              </a:rPr>
              <a:t> </a:t>
            </a:r>
            <a:r>
              <a:rPr lang="en-US" sz="3600" b="1" dirty="0" err="1">
                <a:solidFill>
                  <a:srgbClr val="002060"/>
                </a:solidFill>
                <a:latin typeface="Apple Braille" pitchFamily="2" charset="0"/>
              </a:rPr>
              <a:t>các</a:t>
            </a:r>
            <a:r>
              <a:rPr lang="en-US" sz="3600" b="1" dirty="0">
                <a:solidFill>
                  <a:srgbClr val="002060"/>
                </a:solidFill>
                <a:latin typeface="Apple Braille" pitchFamily="2" charset="0"/>
              </a:rPr>
              <a:t> Dashboard</a:t>
            </a:r>
            <a:endParaRPr lang="en-US" sz="3600" b="1" dirty="0">
              <a:solidFill>
                <a:srgbClr val="0D0F68"/>
              </a:solidFill>
              <a:latin typeface="Arial" panose="020B0604020202020204"/>
              <a:ea typeface="Arial" panose="020B0604020202020204"/>
              <a:cs typeface="Arial" panose="020B0604020202020204"/>
              <a:sym typeface="Arial" panose="020B0604020202020204"/>
            </a:endParaRPr>
          </a:p>
        </p:txBody>
      </p:sp>
      <p:sp>
        <p:nvSpPr>
          <p:cNvPr id="9" name="Google Shape;170;p5">
            <a:extLst>
              <a:ext uri="{FF2B5EF4-FFF2-40B4-BE49-F238E27FC236}">
                <a16:creationId xmlns:a16="http://schemas.microsoft.com/office/drawing/2014/main" id="{DA44B20F-C7AA-0338-6412-AA84D3F510DB}"/>
              </a:ext>
            </a:extLst>
          </p:cNvPr>
          <p:cNvSpPr/>
          <p:nvPr/>
        </p:nvSpPr>
        <p:spPr>
          <a:xfrm>
            <a:off x="-793788" y="1863017"/>
            <a:ext cx="2195195" cy="824230"/>
          </a:xfrm>
          <a:prstGeom prst="flowChartTerminator">
            <a:avLst/>
          </a:prstGeom>
          <a:solidFill>
            <a:srgbClr val="00B0F0"/>
          </a:solidFill>
          <a:ln w="9525" cap="flat" cmpd="sng">
            <a:solidFill>
              <a:srgbClr val="45A9C4"/>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4000" b="1" dirty="0">
              <a:solidFill>
                <a:schemeClr val="lt1"/>
              </a:solidFill>
              <a:latin typeface="Nirmala UI" panose="020B0502040204020203" charset="0"/>
              <a:ea typeface="Calibri" panose="020F0502020204030204"/>
              <a:cs typeface="Nirmala UI" panose="020B0502040204020203" charset="0"/>
              <a:sym typeface="Calibri" panose="020F0502020204030204"/>
            </a:endParaRPr>
          </a:p>
        </p:txBody>
      </p:sp>
      <p:sp>
        <p:nvSpPr>
          <p:cNvPr id="5" name="TextBox 4">
            <a:extLst>
              <a:ext uri="{FF2B5EF4-FFF2-40B4-BE49-F238E27FC236}">
                <a16:creationId xmlns:a16="http://schemas.microsoft.com/office/drawing/2014/main" id="{1EF7C04B-91F3-8526-BF83-94F70AA1C592}"/>
              </a:ext>
            </a:extLst>
          </p:cNvPr>
          <p:cNvSpPr txBox="1"/>
          <p:nvPr/>
        </p:nvSpPr>
        <p:spPr>
          <a:xfrm>
            <a:off x="11144760" y="3100095"/>
            <a:ext cx="2081019" cy="553998"/>
          </a:xfrm>
          <a:prstGeom prst="rect">
            <a:avLst/>
          </a:prstGeom>
          <a:noFill/>
        </p:spPr>
        <p:txBody>
          <a:bodyPr wrap="none" rtlCol="0">
            <a:spAutoFit/>
          </a:bodyPr>
          <a:lstStyle/>
          <a:p>
            <a:r>
              <a:rPr lang="en-VN" sz="3000" dirty="0">
                <a:solidFill>
                  <a:srgbClr val="002060"/>
                </a:solidFill>
                <a:latin typeface="Apple Braille" pitchFamily="2" charset="0"/>
              </a:rPr>
              <a:t>Bản Mobile</a:t>
            </a:r>
          </a:p>
        </p:txBody>
      </p:sp>
      <p:pic>
        <p:nvPicPr>
          <p:cNvPr id="7" name="Picture 2">
            <a:extLst>
              <a:ext uri="{FF2B5EF4-FFF2-40B4-BE49-F238E27FC236}">
                <a16:creationId xmlns:a16="http://schemas.microsoft.com/office/drawing/2014/main" id="{8D4029BD-538E-74E5-553D-249638CB85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44760" y="3923041"/>
            <a:ext cx="3257040" cy="371988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958AA7D-7345-47E9-51ED-3BFE97F767AB}"/>
              </a:ext>
            </a:extLst>
          </p:cNvPr>
          <p:cNvSpPr txBox="1"/>
          <p:nvPr/>
        </p:nvSpPr>
        <p:spPr>
          <a:xfrm>
            <a:off x="2251889" y="3241010"/>
            <a:ext cx="1784335" cy="553998"/>
          </a:xfrm>
          <a:prstGeom prst="rect">
            <a:avLst/>
          </a:prstGeom>
          <a:noFill/>
        </p:spPr>
        <p:txBody>
          <a:bodyPr wrap="none" rtlCol="0">
            <a:spAutoFit/>
          </a:bodyPr>
          <a:lstStyle/>
          <a:p>
            <a:r>
              <a:rPr lang="en-VN" sz="3000" dirty="0">
                <a:solidFill>
                  <a:srgbClr val="002060"/>
                </a:solidFill>
                <a:latin typeface="Apple Braille" pitchFamily="2" charset="0"/>
              </a:rPr>
              <a:t>Bản Web:</a:t>
            </a:r>
          </a:p>
        </p:txBody>
      </p:sp>
      <p:pic>
        <p:nvPicPr>
          <p:cNvPr id="13" name="Picture 12" descr="A screenshot of a computer&#10;&#10;Description automatically generated">
            <a:hlinkClick r:id="rId7"/>
            <a:extLst>
              <a:ext uri="{FF2B5EF4-FFF2-40B4-BE49-F238E27FC236}">
                <a16:creationId xmlns:a16="http://schemas.microsoft.com/office/drawing/2014/main" id="{B557CEB2-C83A-FE5D-7141-A610CB611A7E}"/>
              </a:ext>
            </a:extLst>
          </p:cNvPr>
          <p:cNvPicPr>
            <a:picLocks noChangeAspect="1"/>
          </p:cNvPicPr>
          <p:nvPr/>
        </p:nvPicPr>
        <p:blipFill rotWithShape="1">
          <a:blip r:embed="rId8"/>
          <a:srcRect l="4313" t="22277" r="4999" b="23188"/>
          <a:stretch/>
        </p:blipFill>
        <p:spPr>
          <a:xfrm>
            <a:off x="2246973" y="3923041"/>
            <a:ext cx="6100051" cy="3668280"/>
          </a:xfrm>
          <a:prstGeom prst="rect">
            <a:avLst/>
          </a:prstGeom>
        </p:spPr>
      </p:pic>
    </p:spTree>
    <p:extLst>
      <p:ext uri="{BB962C8B-B14F-4D97-AF65-F5344CB8AC3E}">
        <p14:creationId xmlns:p14="http://schemas.microsoft.com/office/powerpoint/2010/main" val="40161395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0" y="-525145"/>
            <a:ext cx="3284855" cy="11061700"/>
            <a:chOff x="0" y="0"/>
            <a:chExt cx="723358" cy="2850445"/>
          </a:xfrm>
          <a:gradFill>
            <a:gsLst>
              <a:gs pos="0">
                <a:srgbClr val="007BD3"/>
              </a:gs>
              <a:gs pos="100000">
                <a:srgbClr val="034373"/>
              </a:gs>
            </a:gsLst>
            <a:lin scaled="0"/>
          </a:gradFill>
        </p:grpSpPr>
        <p:sp>
          <p:nvSpPr>
            <p:cNvPr id="6" name="Freeform 6"/>
            <p:cNvSpPr/>
            <p:nvPr/>
          </p:nvSpPr>
          <p:spPr>
            <a:xfrm>
              <a:off x="0" y="0"/>
              <a:ext cx="723358" cy="2850445"/>
            </a:xfrm>
            <a:custGeom>
              <a:avLst/>
              <a:gdLst/>
              <a:ahLst/>
              <a:cxnLst/>
              <a:rect l="l" t="t" r="r" b="b"/>
              <a:pathLst>
                <a:path w="723358" h="2850445">
                  <a:moveTo>
                    <a:pt x="143760" y="0"/>
                  </a:moveTo>
                  <a:lnTo>
                    <a:pt x="579598" y="0"/>
                  </a:lnTo>
                  <a:cubicBezTo>
                    <a:pt x="617725" y="0"/>
                    <a:pt x="654292" y="15146"/>
                    <a:pt x="681252" y="42106"/>
                  </a:cubicBezTo>
                  <a:cubicBezTo>
                    <a:pt x="708212" y="69067"/>
                    <a:pt x="723358" y="105633"/>
                    <a:pt x="723358" y="143760"/>
                  </a:cubicBezTo>
                  <a:lnTo>
                    <a:pt x="723358" y="2706685"/>
                  </a:lnTo>
                  <a:cubicBezTo>
                    <a:pt x="723358" y="2744813"/>
                    <a:pt x="708212" y="2781379"/>
                    <a:pt x="681252" y="2808339"/>
                  </a:cubicBezTo>
                  <a:cubicBezTo>
                    <a:pt x="654292" y="2835299"/>
                    <a:pt x="617725" y="2850445"/>
                    <a:pt x="579598" y="2850445"/>
                  </a:cubicBezTo>
                  <a:lnTo>
                    <a:pt x="143760" y="2850445"/>
                  </a:lnTo>
                  <a:cubicBezTo>
                    <a:pt x="105633" y="2850445"/>
                    <a:pt x="69067" y="2835299"/>
                    <a:pt x="42106" y="2808339"/>
                  </a:cubicBezTo>
                  <a:cubicBezTo>
                    <a:pt x="15146" y="2781379"/>
                    <a:pt x="0" y="2744813"/>
                    <a:pt x="0" y="2706685"/>
                  </a:cubicBezTo>
                  <a:lnTo>
                    <a:pt x="0" y="143760"/>
                  </a:lnTo>
                  <a:cubicBezTo>
                    <a:pt x="0" y="105633"/>
                    <a:pt x="15146" y="69067"/>
                    <a:pt x="42106" y="42106"/>
                  </a:cubicBezTo>
                  <a:cubicBezTo>
                    <a:pt x="69067" y="15146"/>
                    <a:pt x="105633" y="0"/>
                    <a:pt x="143760" y="0"/>
                  </a:cubicBezTo>
                  <a:close/>
                </a:path>
              </a:pathLst>
            </a:custGeom>
            <a:grpFill/>
          </p:spPr>
          <p:txBody>
            <a:bodyPr/>
            <a:lstStyle/>
            <a:p>
              <a:endParaRPr lang="en-VN">
                <a:latin typeface="Apple Braille" pitchFamily="2" charset="0"/>
              </a:endParaRPr>
            </a:p>
          </p:txBody>
        </p:sp>
        <p:sp>
          <p:nvSpPr>
            <p:cNvPr id="7" name="TextBox 7"/>
            <p:cNvSpPr txBox="1"/>
            <p:nvPr/>
          </p:nvSpPr>
          <p:spPr>
            <a:xfrm>
              <a:off x="0" y="-38100"/>
              <a:ext cx="723358" cy="2888545"/>
            </a:xfrm>
            <a:prstGeom prst="rect">
              <a:avLst/>
            </a:prstGeom>
            <a:grpFill/>
          </p:spPr>
          <p:txBody>
            <a:bodyPr lIns="50800" tIns="50800" rIns="50800" bIns="50800" rtlCol="0" anchor="ctr"/>
            <a:lstStyle/>
            <a:p>
              <a:pPr algn="ctr">
                <a:lnSpc>
                  <a:spcPts val="2660"/>
                </a:lnSpc>
              </a:pPr>
              <a:endParaRPr>
                <a:latin typeface="Apple Braille" pitchFamily="2" charset="0"/>
              </a:endParaRPr>
            </a:p>
          </p:txBody>
        </p:sp>
      </p:grpSp>
      <p:grpSp>
        <p:nvGrpSpPr>
          <p:cNvPr id="14" name="Group 14"/>
          <p:cNvGrpSpPr/>
          <p:nvPr/>
        </p:nvGrpSpPr>
        <p:grpSpPr>
          <a:xfrm>
            <a:off x="8484493" y="9014056"/>
            <a:ext cx="2545888" cy="25458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txBody>
            <a:bodyPr/>
            <a:lstStyle/>
            <a:p>
              <a:endParaRPr lang="en-VN">
                <a:latin typeface="Apple Braille" pitchFamily="2" charset="0"/>
              </a:endParaRP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latin typeface="Apple Braille" pitchFamily="2" charset="0"/>
              </a:endParaRPr>
            </a:p>
          </p:txBody>
        </p:sp>
      </p:grpSp>
      <p:sp>
        <p:nvSpPr>
          <p:cNvPr id="17" name="Freeform 17"/>
          <p:cNvSpPr/>
          <p:nvPr/>
        </p:nvSpPr>
        <p:spPr>
          <a:xfrm rot="2984660">
            <a:off x="14840498" y="5788025"/>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latin typeface="Apple Braille" pitchFamily="2" charset="0"/>
            </a:endParaRPr>
          </a:p>
        </p:txBody>
      </p:sp>
      <p:sp>
        <p:nvSpPr>
          <p:cNvPr id="18" name="Freeform 18"/>
          <p:cNvSpPr/>
          <p:nvPr/>
        </p:nvSpPr>
        <p:spPr>
          <a:xfrm rot="20275352">
            <a:off x="2798702" y="-2589178"/>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latin typeface="Apple Braille" pitchFamily="2" charset="0"/>
            </a:endParaRPr>
          </a:p>
        </p:txBody>
      </p:sp>
      <p:sp>
        <p:nvSpPr>
          <p:cNvPr id="121" name="Google Shape;121;p3"/>
          <p:cNvSpPr txBox="1"/>
          <p:nvPr/>
        </p:nvSpPr>
        <p:spPr>
          <a:xfrm>
            <a:off x="363317" y="3952302"/>
            <a:ext cx="2322830" cy="2585323"/>
          </a:xfrm>
          <a:prstGeom prst="rect">
            <a:avLst/>
          </a:prstGeom>
          <a:noFill/>
          <a:ln>
            <a:noFill/>
          </a:ln>
        </p:spPr>
        <p:txBody>
          <a:bodyPr spcFirstLastPara="1" wrap="square" lIns="0" tIns="0" rIns="0" bIns="0" anchor="t" anchorCtr="0">
            <a:spAutoFit/>
          </a:bodyPr>
          <a:lstStyle/>
          <a:p>
            <a:pPr marL="0" marR="0" lvl="0" indent="0" algn="ctr" rtl="0" fontAlgn="t">
              <a:lnSpc>
                <a:spcPct val="140000"/>
              </a:lnSpc>
              <a:spcBef>
                <a:spcPts val="0"/>
              </a:spcBef>
              <a:spcAft>
                <a:spcPts val="0"/>
              </a:spcAft>
              <a:buNone/>
            </a:pPr>
            <a:r>
              <a:rPr lang="en-US" sz="6000" b="1" dirty="0">
                <a:solidFill>
                  <a:srgbClr val="FFFFFF"/>
                </a:solidFill>
                <a:latin typeface="Apple Braille" pitchFamily="2" charset="0"/>
                <a:ea typeface="Calibri" panose="020F0502020204030204"/>
                <a:cs typeface="Times New Roman" panose="02020603050405020304" pitchFamily="18" charset="0"/>
                <a:sym typeface="Calibri" panose="020F0502020204030204"/>
              </a:rPr>
              <a:t>NỘI DUNG</a:t>
            </a:r>
          </a:p>
        </p:txBody>
      </p:sp>
      <p:cxnSp>
        <p:nvCxnSpPr>
          <p:cNvPr id="114" name="Google Shape;114;p3"/>
          <p:cNvCxnSpPr/>
          <p:nvPr/>
        </p:nvCxnSpPr>
        <p:spPr>
          <a:xfrm rot="10800000" flipH="1">
            <a:off x="3337243" y="9241308"/>
            <a:ext cx="10039526" cy="32311"/>
          </a:xfrm>
          <a:prstGeom prst="straightConnector1">
            <a:avLst/>
          </a:prstGeom>
          <a:noFill/>
          <a:ln w="38100" cap="flat" cmpd="sng">
            <a:solidFill>
              <a:srgbClr val="004AAD"/>
            </a:solidFill>
            <a:prstDash val="solid"/>
            <a:round/>
            <a:headEnd type="none" w="sm" len="sm"/>
            <a:tailEnd type="none" w="sm" len="sm"/>
          </a:ln>
        </p:spPr>
      </p:cxnSp>
      <p:cxnSp>
        <p:nvCxnSpPr>
          <p:cNvPr id="115" name="Google Shape;115;p3"/>
          <p:cNvCxnSpPr/>
          <p:nvPr/>
        </p:nvCxnSpPr>
        <p:spPr>
          <a:xfrm>
            <a:off x="3337243" y="7230013"/>
            <a:ext cx="10039526" cy="32311"/>
          </a:xfrm>
          <a:prstGeom prst="straightConnector1">
            <a:avLst/>
          </a:prstGeom>
          <a:noFill/>
          <a:ln w="38100" cap="flat" cmpd="sng">
            <a:solidFill>
              <a:srgbClr val="004AAD"/>
            </a:solidFill>
            <a:prstDash val="solid"/>
            <a:round/>
            <a:headEnd type="none" w="sm" len="sm"/>
            <a:tailEnd type="none" w="sm" len="sm"/>
          </a:ln>
        </p:spPr>
      </p:cxnSp>
      <p:cxnSp>
        <p:nvCxnSpPr>
          <p:cNvPr id="116" name="Google Shape;116;p3"/>
          <p:cNvCxnSpPr/>
          <p:nvPr/>
        </p:nvCxnSpPr>
        <p:spPr>
          <a:xfrm rot="10800000" flipH="1">
            <a:off x="3276283" y="5066546"/>
            <a:ext cx="10039526" cy="32311"/>
          </a:xfrm>
          <a:prstGeom prst="straightConnector1">
            <a:avLst/>
          </a:prstGeom>
          <a:noFill/>
          <a:ln w="38100" cap="flat" cmpd="sng">
            <a:solidFill>
              <a:srgbClr val="004AAD"/>
            </a:solidFill>
            <a:prstDash val="solid"/>
            <a:round/>
            <a:headEnd type="none" w="sm" len="sm"/>
            <a:tailEnd type="none" w="sm" len="sm"/>
          </a:ln>
        </p:spPr>
      </p:cxnSp>
      <p:cxnSp>
        <p:nvCxnSpPr>
          <p:cNvPr id="117" name="Google Shape;117;p3"/>
          <p:cNvCxnSpPr/>
          <p:nvPr/>
        </p:nvCxnSpPr>
        <p:spPr>
          <a:xfrm>
            <a:off x="3304931" y="2867005"/>
            <a:ext cx="10071837" cy="23371"/>
          </a:xfrm>
          <a:prstGeom prst="straightConnector1">
            <a:avLst/>
          </a:prstGeom>
          <a:noFill/>
          <a:ln w="38100" cap="flat" cmpd="sng">
            <a:solidFill>
              <a:srgbClr val="004AAD"/>
            </a:solidFill>
            <a:prstDash val="solid"/>
            <a:round/>
            <a:headEnd type="none" w="sm" len="sm"/>
            <a:tailEnd type="none" w="sm" len="sm"/>
          </a:ln>
        </p:spPr>
      </p:cxnSp>
      <p:sp>
        <p:nvSpPr>
          <p:cNvPr id="122" name="Google Shape;122;p3"/>
          <p:cNvSpPr txBox="1"/>
          <p:nvPr/>
        </p:nvSpPr>
        <p:spPr>
          <a:xfrm>
            <a:off x="4474477" y="3329751"/>
            <a:ext cx="13450205" cy="1846659"/>
          </a:xfrm>
          <a:prstGeom prst="rect">
            <a:avLst/>
          </a:prstGeom>
          <a:noFill/>
          <a:ln>
            <a:noFill/>
          </a:ln>
        </p:spPr>
        <p:txBody>
          <a:bodyPr spcFirstLastPara="1" wrap="square" lIns="0" tIns="0" rIns="0" bIns="0" anchor="t" anchorCtr="0">
            <a:spAutoFit/>
          </a:bodyPr>
          <a:lstStyle/>
          <a:p>
            <a:pPr>
              <a:lnSpc>
                <a:spcPct val="150000"/>
              </a:lnSpc>
            </a:pPr>
            <a:r>
              <a:rPr lang="en-VN" sz="4000" b="1" dirty="0">
                <a:solidFill>
                  <a:srgbClr val="002060"/>
                </a:solidFill>
                <a:latin typeface="Apple Braille" pitchFamily="2" charset="0"/>
              </a:rPr>
              <a:t>TỔNG QUAN VỀ HỆ THỐNG KINH DOANH THÔNG MINH </a:t>
            </a:r>
          </a:p>
          <a:p>
            <a:pPr>
              <a:lnSpc>
                <a:spcPct val="150000"/>
              </a:lnSpc>
            </a:pPr>
            <a:r>
              <a:rPr lang="en-VN" sz="4000" b="1" dirty="0">
                <a:solidFill>
                  <a:srgbClr val="002060"/>
                </a:solidFill>
                <a:latin typeface="Apple Braille" pitchFamily="2" charset="0"/>
              </a:rPr>
              <a:t>&amp; QUẢN LÝ CHUỖI CUNG ỨNG</a:t>
            </a:r>
          </a:p>
        </p:txBody>
      </p:sp>
      <p:sp>
        <p:nvSpPr>
          <p:cNvPr id="124" name="Google Shape;124;p3"/>
          <p:cNvSpPr txBox="1"/>
          <p:nvPr/>
        </p:nvSpPr>
        <p:spPr>
          <a:xfrm>
            <a:off x="4474477" y="1769691"/>
            <a:ext cx="8703332" cy="720197"/>
          </a:xfrm>
          <a:prstGeom prst="rect">
            <a:avLst/>
          </a:prstGeom>
          <a:noFill/>
          <a:ln>
            <a:noFill/>
          </a:ln>
        </p:spPr>
        <p:txBody>
          <a:bodyPr spcFirstLastPara="1" wrap="square" lIns="0" tIns="0" rIns="0" bIns="0" anchor="t" anchorCtr="0">
            <a:spAutoFit/>
          </a:bodyPr>
          <a:lstStyle/>
          <a:p>
            <a:pPr marL="0" marR="0" lvl="0" indent="0" algn="l" rtl="0">
              <a:lnSpc>
                <a:spcPct val="117000"/>
              </a:lnSpc>
              <a:spcBef>
                <a:spcPts val="0"/>
              </a:spcBef>
              <a:spcAft>
                <a:spcPts val="0"/>
              </a:spcAft>
              <a:buNone/>
            </a:pPr>
            <a:r>
              <a:rPr lang="en-US" sz="4000" b="1" dirty="0">
                <a:solidFill>
                  <a:srgbClr val="0D0F68"/>
                </a:solidFill>
                <a:latin typeface="Apple Braille" pitchFamily="2" charset="0"/>
                <a:ea typeface="Calibri" panose="020F0502020204030204"/>
                <a:cs typeface="Calibri" panose="020F0502020204030204"/>
                <a:sym typeface="Calibri" panose="020F0502020204030204"/>
              </a:rPr>
              <a:t>GIỚI THIỆU CHUNG</a:t>
            </a:r>
          </a:p>
        </p:txBody>
      </p:sp>
      <p:sp>
        <p:nvSpPr>
          <p:cNvPr id="130" name="Google Shape;130;p3"/>
          <p:cNvSpPr txBox="1"/>
          <p:nvPr/>
        </p:nvSpPr>
        <p:spPr>
          <a:xfrm>
            <a:off x="4576983" y="8184004"/>
            <a:ext cx="8814794" cy="720197"/>
          </a:xfrm>
          <a:prstGeom prst="rect">
            <a:avLst/>
          </a:prstGeom>
          <a:noFill/>
          <a:ln>
            <a:noFill/>
          </a:ln>
        </p:spPr>
        <p:txBody>
          <a:bodyPr spcFirstLastPara="1" wrap="square" lIns="0" tIns="0" rIns="0" bIns="0" anchor="t" anchorCtr="0">
            <a:spAutoFit/>
          </a:bodyPr>
          <a:lstStyle/>
          <a:p>
            <a:pPr marL="0" marR="0" lvl="0" indent="0" algn="l" rtl="0">
              <a:lnSpc>
                <a:spcPct val="117000"/>
              </a:lnSpc>
              <a:spcBef>
                <a:spcPts val="0"/>
              </a:spcBef>
              <a:spcAft>
                <a:spcPts val="0"/>
              </a:spcAft>
              <a:buNone/>
            </a:pPr>
            <a:r>
              <a:rPr lang="en-US" sz="4000" b="1" dirty="0">
                <a:solidFill>
                  <a:srgbClr val="0D0F68"/>
                </a:solidFill>
                <a:latin typeface="Apple Braille" pitchFamily="2" charset="0"/>
                <a:ea typeface="Calibri" panose="020F0502020204030204"/>
                <a:cs typeface="Calibri" panose="020F0502020204030204"/>
                <a:sym typeface="Calibri" panose="020F0502020204030204"/>
              </a:rPr>
              <a:t>KẾT LUẬN</a:t>
            </a:r>
          </a:p>
        </p:txBody>
      </p:sp>
      <p:grpSp>
        <p:nvGrpSpPr>
          <p:cNvPr id="11" name="Group 10"/>
          <p:cNvGrpSpPr/>
          <p:nvPr/>
        </p:nvGrpSpPr>
        <p:grpSpPr>
          <a:xfrm>
            <a:off x="2819400" y="1419225"/>
            <a:ext cx="1421130" cy="1421130"/>
            <a:chOff x="4440" y="2235"/>
            <a:chExt cx="2238" cy="2238"/>
          </a:xfrm>
        </p:grpSpPr>
        <p:sp>
          <p:nvSpPr>
            <p:cNvPr id="37" name="Oval 36"/>
            <p:cNvSpPr/>
            <p:nvPr/>
          </p:nvSpPr>
          <p:spPr>
            <a:xfrm>
              <a:off x="4440" y="2235"/>
              <a:ext cx="2238" cy="2238"/>
            </a:xfrm>
            <a:prstGeom prst="ellipse">
              <a:avLst/>
            </a:prstGeom>
            <a:solidFill>
              <a:schemeClr val="bg1"/>
            </a:solidFill>
          </p:spPr>
          <p:style>
            <a:lnRef idx="0">
              <a:srgbClr val="FFFFFF"/>
            </a:lnRef>
            <a:fillRef idx="3">
              <a:schemeClr val="accent1"/>
            </a:fillRef>
            <a:effectRef idx="0">
              <a:srgbClr val="FFFFFF"/>
            </a:effectRef>
            <a:fontRef idx="minor">
              <a:schemeClr val="lt1"/>
            </a:fontRef>
          </p:style>
          <p:txBody>
            <a:bodyPr rtlCol="0" anchor="ctr"/>
            <a:lstStyle/>
            <a:p>
              <a:pPr algn="ctr"/>
              <a:endParaRPr lang="en-US" sz="2700">
                <a:latin typeface="Apple Braille" pitchFamily="2" charset="0"/>
              </a:endParaRPr>
            </a:p>
          </p:txBody>
        </p:sp>
        <p:sp>
          <p:nvSpPr>
            <p:cNvPr id="38" name="Oval 37"/>
            <p:cNvSpPr/>
            <p:nvPr/>
          </p:nvSpPr>
          <p:spPr>
            <a:xfrm>
              <a:off x="4680" y="2460"/>
              <a:ext cx="1793" cy="179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Apple Braille" pitchFamily="2" charset="0"/>
                  <a:cs typeface="Times New Roman" panose="02020603050405020304" pitchFamily="18" charset="0"/>
                </a:rPr>
                <a:t>01</a:t>
              </a:r>
            </a:p>
          </p:txBody>
        </p:sp>
      </p:grpSp>
      <p:grpSp>
        <p:nvGrpSpPr>
          <p:cNvPr id="25" name="Group 24"/>
          <p:cNvGrpSpPr/>
          <p:nvPr/>
        </p:nvGrpSpPr>
        <p:grpSpPr>
          <a:xfrm>
            <a:off x="2870200" y="3679825"/>
            <a:ext cx="1421130" cy="1421130"/>
            <a:chOff x="4640" y="5675"/>
            <a:chExt cx="2238" cy="2238"/>
          </a:xfrm>
        </p:grpSpPr>
        <p:sp>
          <p:nvSpPr>
            <p:cNvPr id="23" name="Oval 22"/>
            <p:cNvSpPr/>
            <p:nvPr/>
          </p:nvSpPr>
          <p:spPr>
            <a:xfrm>
              <a:off x="4640" y="5675"/>
              <a:ext cx="2238" cy="2238"/>
            </a:xfrm>
            <a:prstGeom prst="ellipse">
              <a:avLst/>
            </a:prstGeom>
            <a:solidFill>
              <a:schemeClr val="bg1"/>
            </a:solidFill>
          </p:spPr>
          <p:style>
            <a:lnRef idx="0">
              <a:srgbClr val="FFFFFF"/>
            </a:lnRef>
            <a:fillRef idx="3">
              <a:schemeClr val="accent1"/>
            </a:fillRef>
            <a:effectRef idx="0">
              <a:srgbClr val="FFFFFF"/>
            </a:effectRef>
            <a:fontRef idx="minor">
              <a:schemeClr val="lt1"/>
            </a:fontRef>
          </p:style>
          <p:txBody>
            <a:bodyPr rtlCol="0" anchor="ctr"/>
            <a:lstStyle/>
            <a:p>
              <a:pPr algn="ctr"/>
              <a:endParaRPr lang="en-US" sz="2700">
                <a:latin typeface="Apple Braille" pitchFamily="2" charset="0"/>
              </a:endParaRPr>
            </a:p>
          </p:txBody>
        </p:sp>
        <p:sp>
          <p:nvSpPr>
            <p:cNvPr id="24" name="Oval 23"/>
            <p:cNvSpPr/>
            <p:nvPr/>
          </p:nvSpPr>
          <p:spPr>
            <a:xfrm>
              <a:off x="4880" y="5900"/>
              <a:ext cx="1793" cy="179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Apple Braille" pitchFamily="2" charset="0"/>
                  <a:cs typeface="Times New Roman" panose="02020603050405020304" pitchFamily="18" charset="0"/>
                </a:rPr>
                <a:t>02</a:t>
              </a:r>
              <a:endParaRPr lang="en-US" sz="4800" b="1" dirty="0">
                <a:latin typeface="Apple Braille" pitchFamily="2" charset="0"/>
                <a:cs typeface="Times New Roman" panose="02020603050405020304" pitchFamily="18" charset="0"/>
              </a:endParaRPr>
            </a:p>
          </p:txBody>
        </p:sp>
      </p:grpSp>
      <p:grpSp>
        <p:nvGrpSpPr>
          <p:cNvPr id="26" name="Group 25"/>
          <p:cNvGrpSpPr/>
          <p:nvPr/>
        </p:nvGrpSpPr>
        <p:grpSpPr>
          <a:xfrm>
            <a:off x="2921000" y="5788025"/>
            <a:ext cx="1421130" cy="1421130"/>
            <a:chOff x="4640" y="5675"/>
            <a:chExt cx="2238" cy="2238"/>
          </a:xfrm>
        </p:grpSpPr>
        <p:sp>
          <p:nvSpPr>
            <p:cNvPr id="27" name="Oval 26"/>
            <p:cNvSpPr/>
            <p:nvPr/>
          </p:nvSpPr>
          <p:spPr>
            <a:xfrm>
              <a:off x="4640" y="5675"/>
              <a:ext cx="2238" cy="2238"/>
            </a:xfrm>
            <a:prstGeom prst="ellipse">
              <a:avLst/>
            </a:prstGeom>
            <a:solidFill>
              <a:schemeClr val="bg1"/>
            </a:solidFill>
          </p:spPr>
          <p:style>
            <a:lnRef idx="0">
              <a:srgbClr val="FFFFFF"/>
            </a:lnRef>
            <a:fillRef idx="3">
              <a:schemeClr val="accent1"/>
            </a:fillRef>
            <a:effectRef idx="0">
              <a:srgbClr val="FFFFFF"/>
            </a:effectRef>
            <a:fontRef idx="minor">
              <a:schemeClr val="lt1"/>
            </a:fontRef>
          </p:style>
          <p:txBody>
            <a:bodyPr rtlCol="0" anchor="ctr"/>
            <a:lstStyle/>
            <a:p>
              <a:pPr algn="ctr"/>
              <a:endParaRPr lang="en-US" sz="2700">
                <a:latin typeface="Apple Braille" pitchFamily="2" charset="0"/>
              </a:endParaRPr>
            </a:p>
          </p:txBody>
        </p:sp>
        <p:sp>
          <p:nvSpPr>
            <p:cNvPr id="28" name="Oval 27"/>
            <p:cNvSpPr/>
            <p:nvPr/>
          </p:nvSpPr>
          <p:spPr>
            <a:xfrm>
              <a:off x="4880" y="5900"/>
              <a:ext cx="1793" cy="179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Apple Braille" pitchFamily="2" charset="0"/>
                  <a:cs typeface="Times New Roman" panose="02020603050405020304" pitchFamily="18" charset="0"/>
                </a:rPr>
                <a:t>03</a:t>
              </a:r>
            </a:p>
          </p:txBody>
        </p:sp>
      </p:grpSp>
      <p:grpSp>
        <p:nvGrpSpPr>
          <p:cNvPr id="32" name="Group 31"/>
          <p:cNvGrpSpPr/>
          <p:nvPr/>
        </p:nvGrpSpPr>
        <p:grpSpPr>
          <a:xfrm>
            <a:off x="2844800" y="7845425"/>
            <a:ext cx="1421130" cy="1421130"/>
            <a:chOff x="4640" y="5675"/>
            <a:chExt cx="2238" cy="2238"/>
          </a:xfrm>
        </p:grpSpPr>
        <p:sp>
          <p:nvSpPr>
            <p:cNvPr id="33" name="Oval 32"/>
            <p:cNvSpPr/>
            <p:nvPr/>
          </p:nvSpPr>
          <p:spPr>
            <a:xfrm>
              <a:off x="4640" y="5675"/>
              <a:ext cx="2238" cy="2238"/>
            </a:xfrm>
            <a:prstGeom prst="ellipse">
              <a:avLst/>
            </a:prstGeom>
            <a:solidFill>
              <a:schemeClr val="bg1"/>
            </a:solidFill>
          </p:spPr>
          <p:style>
            <a:lnRef idx="0">
              <a:srgbClr val="FFFFFF"/>
            </a:lnRef>
            <a:fillRef idx="3">
              <a:schemeClr val="accent1"/>
            </a:fillRef>
            <a:effectRef idx="0">
              <a:srgbClr val="FFFFFF"/>
            </a:effectRef>
            <a:fontRef idx="minor">
              <a:schemeClr val="lt1"/>
            </a:fontRef>
          </p:style>
          <p:txBody>
            <a:bodyPr rtlCol="0" anchor="ctr"/>
            <a:lstStyle/>
            <a:p>
              <a:pPr algn="ctr"/>
              <a:endParaRPr lang="en-US" sz="2700">
                <a:latin typeface="Apple Braille" pitchFamily="2" charset="0"/>
              </a:endParaRPr>
            </a:p>
          </p:txBody>
        </p:sp>
        <p:sp>
          <p:nvSpPr>
            <p:cNvPr id="34" name="Oval 33"/>
            <p:cNvSpPr/>
            <p:nvPr/>
          </p:nvSpPr>
          <p:spPr>
            <a:xfrm>
              <a:off x="4880" y="5900"/>
              <a:ext cx="1793" cy="179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Apple Braille" pitchFamily="2" charset="0"/>
                  <a:cs typeface="Times New Roman" panose="02020603050405020304" pitchFamily="18" charset="0"/>
                </a:rPr>
                <a:t>04</a:t>
              </a:r>
            </a:p>
          </p:txBody>
        </p:sp>
      </p:grpSp>
      <p:pic>
        <p:nvPicPr>
          <p:cNvPr id="13" name="Picture 12" descr="A logo with a globe and text&#10;&#10;Description automatically generated">
            <a:extLst>
              <a:ext uri="{FF2B5EF4-FFF2-40B4-BE49-F238E27FC236}">
                <a16:creationId xmlns:a16="http://schemas.microsoft.com/office/drawing/2014/main" id="{366810A3-8F99-F393-B39D-05756977D8AD}"/>
              </a:ext>
            </a:extLst>
          </p:cNvPr>
          <p:cNvPicPr>
            <a:picLocks noChangeAspect="1"/>
          </p:cNvPicPr>
          <p:nvPr/>
        </p:nvPicPr>
        <p:blipFill>
          <a:blip r:embed="rId4"/>
          <a:stretch>
            <a:fillRect/>
          </a:stretch>
        </p:blipFill>
        <p:spPr>
          <a:xfrm>
            <a:off x="16736204" y="268817"/>
            <a:ext cx="1237788" cy="1237788"/>
          </a:xfrm>
          <a:prstGeom prst="rect">
            <a:avLst/>
          </a:prstGeom>
        </p:spPr>
      </p:pic>
      <p:sp>
        <p:nvSpPr>
          <p:cNvPr id="21" name="Google Shape;122;p3">
            <a:extLst>
              <a:ext uri="{FF2B5EF4-FFF2-40B4-BE49-F238E27FC236}">
                <a16:creationId xmlns:a16="http://schemas.microsoft.com/office/drawing/2014/main" id="{03790A1B-8E89-2969-A89E-117EE027F65B}"/>
              </a:ext>
            </a:extLst>
          </p:cNvPr>
          <p:cNvSpPr txBox="1"/>
          <p:nvPr/>
        </p:nvSpPr>
        <p:spPr>
          <a:xfrm>
            <a:off x="4576983" y="5369893"/>
            <a:ext cx="13397009" cy="1846659"/>
          </a:xfrm>
          <a:prstGeom prst="rect">
            <a:avLst/>
          </a:prstGeom>
          <a:noFill/>
          <a:ln>
            <a:noFill/>
          </a:ln>
        </p:spPr>
        <p:txBody>
          <a:bodyPr spcFirstLastPara="1" wrap="square" lIns="0" tIns="0" rIns="0" bIns="0" anchor="t" anchorCtr="0">
            <a:spAutoFit/>
          </a:bodyPr>
          <a:lstStyle/>
          <a:p>
            <a:pPr>
              <a:lnSpc>
                <a:spcPct val="150000"/>
              </a:lnSpc>
            </a:pPr>
            <a:r>
              <a:rPr lang="en-VN" sz="4000" b="1" dirty="0">
                <a:solidFill>
                  <a:srgbClr val="002060"/>
                </a:solidFill>
                <a:latin typeface="Apple Braille" pitchFamily="2" charset="0"/>
              </a:rPr>
              <a:t>XÂY DỰNG MÔ HÌNH KHO DỮ LIỆU </a:t>
            </a:r>
          </a:p>
          <a:p>
            <a:pPr>
              <a:lnSpc>
                <a:spcPct val="150000"/>
              </a:lnSpc>
            </a:pPr>
            <a:r>
              <a:rPr lang="en-VN" sz="4000" b="1" dirty="0">
                <a:solidFill>
                  <a:srgbClr val="002060"/>
                </a:solidFill>
                <a:latin typeface="Apple Braille" pitchFamily="2" charset="0"/>
              </a:rPr>
              <a:t>&amp; PHÂN TÍCH XÂY DỰNG DASHBOARD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 calcmode="lin" valueType="num">
                                      <p:cBhvr additive="base">
                                        <p:cTn id="7" dur="1000" fill="hold"/>
                                        <p:tgtEl>
                                          <p:spTgt spid="124"/>
                                        </p:tgtEl>
                                        <p:attrNameLst>
                                          <p:attrName>ppt_x</p:attrName>
                                        </p:attrNameLst>
                                      </p:cBhvr>
                                      <p:tavLst>
                                        <p:tav tm="0">
                                          <p:val>
                                            <p:strVal val="0-#ppt_w/2"/>
                                          </p:val>
                                        </p:tav>
                                        <p:tav tm="100000">
                                          <p:val>
                                            <p:strVal val="#ppt_x"/>
                                          </p:val>
                                        </p:tav>
                                      </p:tavLst>
                                    </p:anim>
                                    <p:anim calcmode="lin" valueType="num">
                                      <p:cBhvr additive="base">
                                        <p:cTn id="8" dur="1000" fill="hold"/>
                                        <p:tgtEl>
                                          <p:spTgt spid="1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1" nodeType="clickEffect">
                                  <p:stCondLst>
                                    <p:cond delay="0"/>
                                  </p:stCondLst>
                                  <p:childTnLst>
                                    <p:set>
                                      <p:cBhvr>
                                        <p:cTn id="12" dur="1" fill="hold">
                                          <p:stCondLst>
                                            <p:cond delay="0"/>
                                          </p:stCondLst>
                                        </p:cTn>
                                        <p:tgtEl>
                                          <p:spTgt spid="122"/>
                                        </p:tgtEl>
                                        <p:attrNameLst>
                                          <p:attrName>style.visibility</p:attrName>
                                        </p:attrNameLst>
                                      </p:cBhvr>
                                      <p:to>
                                        <p:strVal val="visible"/>
                                      </p:to>
                                    </p:set>
                                    <p:anim calcmode="lin" valueType="num">
                                      <p:cBhvr additive="base">
                                        <p:cTn id="13" dur="1000" fill="hold"/>
                                        <p:tgtEl>
                                          <p:spTgt spid="122"/>
                                        </p:tgtEl>
                                        <p:attrNameLst>
                                          <p:attrName>ppt_x</p:attrName>
                                        </p:attrNameLst>
                                      </p:cBhvr>
                                      <p:tavLst>
                                        <p:tav tm="0">
                                          <p:val>
                                            <p:strVal val="0-#ppt_w/2"/>
                                          </p:val>
                                        </p:tav>
                                        <p:tav tm="100000">
                                          <p:val>
                                            <p:strVal val="#ppt_x"/>
                                          </p:val>
                                        </p:tav>
                                      </p:tavLst>
                                    </p:anim>
                                    <p:anim calcmode="lin" valueType="num">
                                      <p:cBhvr additive="base">
                                        <p:cTn id="14" dur="1000" fill="hold"/>
                                        <p:tgtEl>
                                          <p:spTgt spid="1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0-#ppt_w/2"/>
                                          </p:val>
                                        </p:tav>
                                        <p:tav tm="100000">
                                          <p:val>
                                            <p:strVal val="#ppt_x"/>
                                          </p:val>
                                        </p:tav>
                                      </p:tavLst>
                                    </p:anim>
                                    <p:anim calcmode="lin" valueType="num">
                                      <p:cBhvr additive="base">
                                        <p:cTn id="20"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0"/>
                                        </p:tgtEl>
                                        <p:attrNameLst>
                                          <p:attrName>style.visibility</p:attrName>
                                        </p:attrNameLst>
                                      </p:cBhvr>
                                      <p:to>
                                        <p:strVal val="visible"/>
                                      </p:to>
                                    </p:set>
                                    <p:anim calcmode="lin" valueType="num">
                                      <p:cBhvr additive="base">
                                        <p:cTn id="25" dur="1000" fill="hold"/>
                                        <p:tgtEl>
                                          <p:spTgt spid="130"/>
                                        </p:tgtEl>
                                        <p:attrNameLst>
                                          <p:attrName>ppt_x</p:attrName>
                                        </p:attrNameLst>
                                      </p:cBhvr>
                                      <p:tavLst>
                                        <p:tav tm="0">
                                          <p:val>
                                            <p:strVal val="0-#ppt_w/2"/>
                                          </p:val>
                                        </p:tav>
                                        <p:tav tm="100000">
                                          <p:val>
                                            <p:strVal val="#ppt_x"/>
                                          </p:val>
                                        </p:tav>
                                      </p:tavLst>
                                    </p:anim>
                                    <p:anim calcmode="lin" valueType="num">
                                      <p:cBhvr additive="base">
                                        <p:cTn id="26" dur="1000" fill="hold"/>
                                        <p:tgtEl>
                                          <p:spTgt spid="1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1"/>
      <p:bldP spid="124" grpId="0"/>
      <p:bldP spid="130"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3"/>
          <p:cNvSpPr txBox="1"/>
          <p:nvPr/>
        </p:nvSpPr>
        <p:spPr>
          <a:xfrm>
            <a:off x="2219960" y="5448300"/>
            <a:ext cx="8796655" cy="2070735"/>
          </a:xfrm>
          <a:prstGeom prst="rect">
            <a:avLst/>
          </a:prstGeom>
        </p:spPr>
        <p:txBody>
          <a:bodyPr lIns="0" tIns="0" rIns="0" bIns="0" rtlCol="0" anchor="t">
            <a:noAutofit/>
          </a:bodyPr>
          <a:lstStyle/>
          <a:p>
            <a:pPr algn="l">
              <a:lnSpc>
                <a:spcPts val="16800"/>
              </a:lnSpc>
            </a:pPr>
            <a:r>
              <a:rPr lang="en-US" sz="6900" spc="47" dirty="0">
                <a:solidFill>
                  <a:srgbClr val="56AAF0"/>
                </a:solidFill>
                <a:latin typeface="Apple Braille" pitchFamily="2" charset="0"/>
                <a:cs typeface="Arial" panose="020B0604020202020204" pitchFamily="34" charset="0"/>
              </a:rPr>
              <a:t>KẾT LUẬN</a:t>
            </a:r>
          </a:p>
        </p:txBody>
      </p:sp>
      <p:sp>
        <p:nvSpPr>
          <p:cNvPr id="2" name="Freeform 2"/>
          <p:cNvSpPr/>
          <p:nvPr/>
        </p:nvSpPr>
        <p:spPr>
          <a:xfrm rot="5400000">
            <a:off x="-2744617" y="2478033"/>
            <a:ext cx="10522735" cy="5490954"/>
          </a:xfrm>
          <a:custGeom>
            <a:avLst/>
            <a:gdLst/>
            <a:ahLst/>
            <a:cxnLst/>
            <a:rect l="l" t="t" r="r" b="b"/>
            <a:pathLst>
              <a:path w="10522735" h="5490954">
                <a:moveTo>
                  <a:pt x="0" y="0"/>
                </a:moveTo>
                <a:lnTo>
                  <a:pt x="10522734" y="0"/>
                </a:lnTo>
                <a:lnTo>
                  <a:pt x="10522734" y="5490954"/>
                </a:lnTo>
                <a:lnTo>
                  <a:pt x="0" y="54909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grpSp>
        <p:nvGrpSpPr>
          <p:cNvPr id="3" name="Group 3"/>
          <p:cNvGrpSpPr/>
          <p:nvPr/>
        </p:nvGrpSpPr>
        <p:grpSpPr>
          <a:xfrm>
            <a:off x="7065141" y="8217105"/>
            <a:ext cx="7009358" cy="1398154"/>
            <a:chOff x="0" y="0"/>
            <a:chExt cx="9345810" cy="1864205"/>
          </a:xfrm>
        </p:grpSpPr>
        <p:grpSp>
          <p:nvGrpSpPr>
            <p:cNvPr id="4" name="Group 4"/>
            <p:cNvGrpSpPr/>
            <p:nvPr/>
          </p:nvGrpSpPr>
          <p:grpSpPr>
            <a:xfrm>
              <a:off x="0" y="0"/>
              <a:ext cx="9345810" cy="1546271"/>
              <a:chOff x="0" y="0"/>
              <a:chExt cx="1250766" cy="206940"/>
            </a:xfrm>
          </p:grpSpPr>
          <p:sp>
            <p:nvSpPr>
              <p:cNvPr id="5" name="Freeform 5"/>
              <p:cNvSpPr/>
              <p:nvPr/>
            </p:nvSpPr>
            <p:spPr>
              <a:xfrm>
                <a:off x="18844" y="0"/>
                <a:ext cx="1213078" cy="206940"/>
              </a:xfrm>
              <a:custGeom>
                <a:avLst/>
                <a:gdLst/>
                <a:ahLst/>
                <a:cxnLst/>
                <a:rect l="l" t="t" r="r" b="b"/>
                <a:pathLst>
                  <a:path w="1213078" h="206940">
                    <a:moveTo>
                      <a:pt x="218760" y="0"/>
                    </a:moveTo>
                    <a:lnTo>
                      <a:pt x="1197518" y="0"/>
                    </a:lnTo>
                    <a:cubicBezTo>
                      <a:pt x="1203332" y="0"/>
                      <a:pt x="1208579" y="3488"/>
                      <a:pt x="1210829" y="8850"/>
                    </a:cubicBezTo>
                    <a:cubicBezTo>
                      <a:pt x="1213078" y="14212"/>
                      <a:pt x="1211891" y="20399"/>
                      <a:pt x="1207817" y="24548"/>
                    </a:cubicBezTo>
                    <a:lnTo>
                      <a:pt x="1052827" y="182392"/>
                    </a:lnTo>
                    <a:cubicBezTo>
                      <a:pt x="1037408" y="198094"/>
                      <a:pt x="1016325" y="206940"/>
                      <a:pt x="994318" y="206940"/>
                    </a:cubicBezTo>
                    <a:lnTo>
                      <a:pt x="15560" y="206940"/>
                    </a:lnTo>
                    <a:cubicBezTo>
                      <a:pt x="9746" y="206940"/>
                      <a:pt x="4499" y="203452"/>
                      <a:pt x="2249" y="198090"/>
                    </a:cubicBezTo>
                    <a:cubicBezTo>
                      <a:pt x="0" y="192728"/>
                      <a:pt x="1187" y="186541"/>
                      <a:pt x="5261" y="182392"/>
                    </a:cubicBezTo>
                    <a:lnTo>
                      <a:pt x="160251" y="24548"/>
                    </a:lnTo>
                    <a:cubicBezTo>
                      <a:pt x="175670" y="8846"/>
                      <a:pt x="196753" y="0"/>
                      <a:pt x="218760" y="0"/>
                    </a:cubicBezTo>
                    <a:close/>
                  </a:path>
                </a:pathLst>
              </a:custGeom>
              <a:solidFill>
                <a:srgbClr val="3275C5"/>
              </a:solidFill>
            </p:spPr>
            <p:txBody>
              <a:bodyPr/>
              <a:lstStyle/>
              <a:p>
                <a:endParaRPr lang="en-VN"/>
              </a:p>
            </p:txBody>
          </p:sp>
          <p:sp>
            <p:nvSpPr>
              <p:cNvPr id="6" name="TextBox 6"/>
              <p:cNvSpPr txBox="1"/>
              <p:nvPr/>
            </p:nvSpPr>
            <p:spPr>
              <a:xfrm>
                <a:off x="101600" y="19050"/>
                <a:ext cx="1047566" cy="187890"/>
              </a:xfrm>
              <a:prstGeom prst="rect">
                <a:avLst/>
              </a:prstGeom>
            </p:spPr>
            <p:txBody>
              <a:bodyPr lIns="50800" tIns="50800" rIns="50800" bIns="50800" rtlCol="0" anchor="ctr"/>
              <a:lstStyle/>
              <a:p>
                <a:pPr algn="ctr">
                  <a:lnSpc>
                    <a:spcPts val="1995"/>
                  </a:lnSpc>
                </a:pPr>
                <a:endParaRPr/>
              </a:p>
            </p:txBody>
          </p:sp>
        </p:grpSp>
        <p:grpSp>
          <p:nvGrpSpPr>
            <p:cNvPr id="7" name="Group 7"/>
            <p:cNvGrpSpPr/>
            <p:nvPr/>
          </p:nvGrpSpPr>
          <p:grpSpPr>
            <a:xfrm>
              <a:off x="4451974" y="1170495"/>
              <a:ext cx="4192850" cy="693710"/>
              <a:chOff x="0" y="0"/>
              <a:chExt cx="1250766" cy="206940"/>
            </a:xfrm>
          </p:grpSpPr>
          <p:sp>
            <p:nvSpPr>
              <p:cNvPr id="8" name="Freeform 8"/>
              <p:cNvSpPr/>
              <p:nvPr/>
            </p:nvSpPr>
            <p:spPr>
              <a:xfrm>
                <a:off x="22107" y="0"/>
                <a:ext cx="1206553" cy="206940"/>
              </a:xfrm>
              <a:custGeom>
                <a:avLst/>
                <a:gdLst/>
                <a:ahLst/>
                <a:cxnLst/>
                <a:rect l="l" t="t" r="r" b="b"/>
                <a:pathLst>
                  <a:path w="1206553" h="206940">
                    <a:moveTo>
                      <a:pt x="221454" y="0"/>
                    </a:moveTo>
                    <a:lnTo>
                      <a:pt x="1188298" y="0"/>
                    </a:lnTo>
                    <a:cubicBezTo>
                      <a:pt x="1195119" y="0"/>
                      <a:pt x="1201274" y="4093"/>
                      <a:pt x="1203913" y="10382"/>
                    </a:cubicBezTo>
                    <a:cubicBezTo>
                      <a:pt x="1206552" y="16672"/>
                      <a:pt x="1205160" y="23932"/>
                      <a:pt x="1200381" y="28799"/>
                    </a:cubicBezTo>
                    <a:lnTo>
                      <a:pt x="1053737" y="178141"/>
                    </a:lnTo>
                    <a:cubicBezTo>
                      <a:pt x="1035649" y="196563"/>
                      <a:pt x="1010915" y="206940"/>
                      <a:pt x="985098" y="206940"/>
                    </a:cubicBezTo>
                    <a:lnTo>
                      <a:pt x="18254" y="206940"/>
                    </a:lnTo>
                    <a:cubicBezTo>
                      <a:pt x="11433" y="206940"/>
                      <a:pt x="5278" y="202848"/>
                      <a:pt x="2639" y="196558"/>
                    </a:cubicBezTo>
                    <a:cubicBezTo>
                      <a:pt x="0" y="190268"/>
                      <a:pt x="1392" y="183008"/>
                      <a:pt x="6171" y="178141"/>
                    </a:cubicBezTo>
                    <a:lnTo>
                      <a:pt x="152815" y="28799"/>
                    </a:lnTo>
                    <a:cubicBezTo>
                      <a:pt x="170903" y="10377"/>
                      <a:pt x="195637" y="0"/>
                      <a:pt x="221454" y="0"/>
                    </a:cubicBezTo>
                    <a:close/>
                  </a:path>
                </a:pathLst>
              </a:custGeom>
              <a:solidFill>
                <a:srgbClr val="64CAF4"/>
              </a:solidFill>
            </p:spPr>
            <p:txBody>
              <a:bodyPr/>
              <a:lstStyle/>
              <a:p>
                <a:endParaRPr lang="en-VN"/>
              </a:p>
            </p:txBody>
          </p:sp>
          <p:sp>
            <p:nvSpPr>
              <p:cNvPr id="9" name="TextBox 9"/>
              <p:cNvSpPr txBox="1"/>
              <p:nvPr/>
            </p:nvSpPr>
            <p:spPr>
              <a:xfrm>
                <a:off x="101600" y="19050"/>
                <a:ext cx="1047566" cy="187890"/>
              </a:xfrm>
              <a:prstGeom prst="rect">
                <a:avLst/>
              </a:prstGeom>
            </p:spPr>
            <p:txBody>
              <a:bodyPr lIns="50800" tIns="50800" rIns="50800" bIns="50800" rtlCol="0" anchor="ctr"/>
              <a:lstStyle/>
              <a:p>
                <a:pPr algn="ctr">
                  <a:lnSpc>
                    <a:spcPts val="1995"/>
                  </a:lnSpc>
                </a:pPr>
                <a:endParaRPr/>
              </a:p>
            </p:txBody>
          </p:sp>
        </p:grpSp>
      </p:grpSp>
      <p:sp>
        <p:nvSpPr>
          <p:cNvPr id="11" name="Freeform 11"/>
          <p:cNvSpPr/>
          <p:nvPr/>
        </p:nvSpPr>
        <p:spPr>
          <a:xfrm>
            <a:off x="12047669" y="8366125"/>
            <a:ext cx="816115" cy="752380"/>
          </a:xfrm>
          <a:custGeom>
            <a:avLst/>
            <a:gdLst/>
            <a:ahLst/>
            <a:cxnLst/>
            <a:rect l="l" t="t" r="r" b="b"/>
            <a:pathLst>
              <a:path w="816115" h="752380">
                <a:moveTo>
                  <a:pt x="0" y="0"/>
                </a:moveTo>
                <a:lnTo>
                  <a:pt x="816115" y="0"/>
                </a:lnTo>
                <a:lnTo>
                  <a:pt x="816115" y="752380"/>
                </a:lnTo>
                <a:lnTo>
                  <a:pt x="0" y="752380"/>
                </a:lnTo>
                <a:lnTo>
                  <a:pt x="0" y="0"/>
                </a:lnTo>
                <a:close/>
              </a:path>
            </a:pathLst>
          </a:custGeom>
          <a:blipFill>
            <a:blip r:embed="rId4"/>
            <a:stretch>
              <a:fillRect/>
            </a:stretch>
          </a:blipFill>
        </p:spPr>
        <p:txBody>
          <a:bodyPr/>
          <a:lstStyle/>
          <a:p>
            <a:endParaRPr lang="en-VN"/>
          </a:p>
        </p:txBody>
      </p:sp>
      <p:sp>
        <p:nvSpPr>
          <p:cNvPr id="12" name="TextBox 12"/>
          <p:cNvSpPr txBox="1"/>
          <p:nvPr/>
        </p:nvSpPr>
        <p:spPr>
          <a:xfrm>
            <a:off x="2286000" y="4152900"/>
            <a:ext cx="3553460" cy="1269899"/>
          </a:xfrm>
          <a:prstGeom prst="rect">
            <a:avLst/>
          </a:prstGeom>
        </p:spPr>
        <p:txBody>
          <a:bodyPr wrap="square" lIns="0" tIns="0" rIns="0" bIns="0" rtlCol="0" anchor="t">
            <a:spAutoFit/>
          </a:bodyPr>
          <a:lstStyle/>
          <a:p>
            <a:pPr algn="l">
              <a:lnSpc>
                <a:spcPts val="11200"/>
              </a:lnSpc>
            </a:pPr>
            <a:r>
              <a:rPr lang="en-US" sz="6600" dirty="0">
                <a:solidFill>
                  <a:srgbClr val="3275C5"/>
                </a:solidFill>
                <a:latin typeface="Apple Braille" pitchFamily="2" charset="0"/>
                <a:cs typeface="Arial" panose="020B0604020202020204" pitchFamily="34" charset="0"/>
              </a:rPr>
              <a:t>PHẦN 4</a:t>
            </a:r>
          </a:p>
        </p:txBody>
      </p:sp>
      <p:grpSp>
        <p:nvGrpSpPr>
          <p:cNvPr id="14" name="Group 14"/>
          <p:cNvGrpSpPr/>
          <p:nvPr/>
        </p:nvGrpSpPr>
        <p:grpSpPr>
          <a:xfrm>
            <a:off x="8671405" y="1247940"/>
            <a:ext cx="6733218" cy="5830663"/>
            <a:chOff x="0" y="0"/>
            <a:chExt cx="4282440" cy="3708400"/>
          </a:xfrm>
        </p:grpSpPr>
        <p:sp>
          <p:nvSpPr>
            <p:cNvPr id="15" name="Freeform 1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72052" t="-10460" b="-10460"/>
              </a:stretch>
            </a:blipFill>
          </p:spPr>
          <p:txBody>
            <a:bodyPr/>
            <a:lstStyle/>
            <a:p>
              <a:endParaRPr lang="en-VN"/>
            </a:p>
          </p:txBody>
        </p:sp>
      </p:grpSp>
      <p:grpSp>
        <p:nvGrpSpPr>
          <p:cNvPr id="16" name="Group 16"/>
          <p:cNvGrpSpPr/>
          <p:nvPr/>
        </p:nvGrpSpPr>
        <p:grpSpPr>
          <a:xfrm>
            <a:off x="14172792" y="4367411"/>
            <a:ext cx="6406877" cy="5505910"/>
            <a:chOff x="0" y="0"/>
            <a:chExt cx="812800" cy="698500"/>
          </a:xfrm>
        </p:grpSpPr>
        <p:sp>
          <p:nvSpPr>
            <p:cNvPr id="17" name="Freeform 1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1B70E1">
                    <a:alpha val="40000"/>
                  </a:srgbClr>
                </a:gs>
                <a:gs pos="100000">
                  <a:srgbClr val="9CF4F8">
                    <a:alpha val="40000"/>
                  </a:srgbClr>
                </a:gs>
              </a:gsLst>
              <a:lin ang="0"/>
            </a:gradFill>
          </p:spPr>
          <p:txBody>
            <a:bodyPr/>
            <a:lstStyle/>
            <a:p>
              <a:endParaRPr lang="en-VN"/>
            </a:p>
          </p:txBody>
        </p:sp>
        <p:sp>
          <p:nvSpPr>
            <p:cNvPr id="18" name="TextBox 18"/>
            <p:cNvSpPr txBox="1"/>
            <p:nvPr/>
          </p:nvSpPr>
          <p:spPr>
            <a:xfrm>
              <a:off x="114300" y="-28575"/>
              <a:ext cx="584200" cy="727075"/>
            </a:xfrm>
            <a:prstGeom prst="rect">
              <a:avLst/>
            </a:prstGeom>
          </p:spPr>
          <p:txBody>
            <a:bodyPr lIns="50800" tIns="50800" rIns="50800" bIns="50800" rtlCol="0" anchor="ctr"/>
            <a:lstStyle/>
            <a:p>
              <a:pPr algn="ctr">
                <a:lnSpc>
                  <a:spcPts val="2660"/>
                </a:lnSpc>
                <a:spcBef>
                  <a:spcPct val="0"/>
                </a:spcBef>
              </a:pPr>
              <a:endParaRPr/>
            </a:p>
          </p:txBody>
        </p:sp>
      </p:grpSp>
      <p:grpSp>
        <p:nvGrpSpPr>
          <p:cNvPr id="19" name="Group 19"/>
          <p:cNvGrpSpPr/>
          <p:nvPr/>
        </p:nvGrpSpPr>
        <p:grpSpPr>
          <a:xfrm>
            <a:off x="14085821" y="-1886632"/>
            <a:ext cx="6733218" cy="5830663"/>
            <a:chOff x="0" y="0"/>
            <a:chExt cx="4282440" cy="3708400"/>
          </a:xfrm>
        </p:grpSpPr>
        <p:sp>
          <p:nvSpPr>
            <p:cNvPr id="20" name="Freeform 20"/>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25631" r="-4262"/>
              </a:stretch>
            </a:blipFill>
          </p:spPr>
          <p:txBody>
            <a:bodyPr/>
            <a:lstStyle/>
            <a:p>
              <a:endParaRPr lang="en-VN"/>
            </a:p>
          </p:txBody>
        </p:sp>
      </p:grpSp>
      <p:grpSp>
        <p:nvGrpSpPr>
          <p:cNvPr id="21" name="Group 21"/>
          <p:cNvGrpSpPr/>
          <p:nvPr/>
        </p:nvGrpSpPr>
        <p:grpSpPr>
          <a:xfrm>
            <a:off x="8880474" y="-4699387"/>
            <a:ext cx="6479547" cy="5568361"/>
            <a:chOff x="0" y="0"/>
            <a:chExt cx="812800" cy="698500"/>
          </a:xfrm>
        </p:grpSpPr>
        <p:sp>
          <p:nvSpPr>
            <p:cNvPr id="22" name="Freeform 2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1B70E1">
                    <a:alpha val="40000"/>
                  </a:srgbClr>
                </a:gs>
                <a:gs pos="100000">
                  <a:srgbClr val="9CF4F8">
                    <a:alpha val="40000"/>
                  </a:srgbClr>
                </a:gs>
              </a:gsLst>
              <a:lin ang="0"/>
            </a:gradFill>
          </p:spPr>
          <p:txBody>
            <a:bodyPr/>
            <a:lstStyle/>
            <a:p>
              <a:endParaRPr lang="en-VN"/>
            </a:p>
          </p:txBody>
        </p:sp>
        <p:sp>
          <p:nvSpPr>
            <p:cNvPr id="23" name="TextBox 23"/>
            <p:cNvSpPr txBox="1"/>
            <p:nvPr/>
          </p:nvSpPr>
          <p:spPr>
            <a:xfrm>
              <a:off x="114300" y="-28575"/>
              <a:ext cx="584200" cy="727075"/>
            </a:xfrm>
            <a:prstGeom prst="rect">
              <a:avLst/>
            </a:prstGeom>
          </p:spPr>
          <p:txBody>
            <a:bodyPr lIns="50800" tIns="50800" rIns="50800" bIns="50800" rtlCol="0" anchor="ctr"/>
            <a:lstStyle/>
            <a:p>
              <a:pPr algn="ctr">
                <a:lnSpc>
                  <a:spcPts val="2660"/>
                </a:lnSpc>
                <a:spcBef>
                  <a:spcPct val="0"/>
                </a:spcBef>
              </a:pPr>
              <a:endParaRPr/>
            </a:p>
          </p:txBody>
        </p:sp>
      </p:grpSp>
      <p:cxnSp>
        <p:nvCxnSpPr>
          <p:cNvPr id="27" name="Google Shape;117;p3"/>
          <p:cNvCxnSpPr/>
          <p:nvPr/>
        </p:nvCxnSpPr>
        <p:spPr>
          <a:xfrm>
            <a:off x="2361956" y="7341850"/>
            <a:ext cx="8387080" cy="0"/>
          </a:xfrm>
          <a:prstGeom prst="straightConnector1">
            <a:avLst/>
          </a:prstGeom>
          <a:noFill/>
          <a:ln w="38100" cap="flat" cmpd="sng">
            <a:solidFill>
              <a:srgbClr val="004AAD"/>
            </a:solidFill>
            <a:prstDash val="solid"/>
            <a:round/>
            <a:headEnd type="none" w="sm" len="sm"/>
            <a:tailEnd type="none" w="sm" len="sm"/>
          </a:ln>
        </p:spPr>
      </p:cxnSp>
      <p:cxnSp>
        <p:nvCxnSpPr>
          <p:cNvPr id="28" name="Google Shape;117;p3"/>
          <p:cNvCxnSpPr/>
          <p:nvPr/>
        </p:nvCxnSpPr>
        <p:spPr>
          <a:xfrm>
            <a:off x="2285756" y="5424785"/>
            <a:ext cx="6934200" cy="23495"/>
          </a:xfrm>
          <a:prstGeom prst="straightConnector1">
            <a:avLst/>
          </a:prstGeom>
          <a:noFill/>
          <a:ln w="38100" cap="flat" cmpd="sng">
            <a:solidFill>
              <a:srgbClr val="004AAD"/>
            </a:solidFill>
            <a:prstDash val="solid"/>
            <a:round/>
            <a:headEnd type="none" w="sm" len="sm"/>
            <a:tailEnd type="none" w="sm" len="sm"/>
          </a:ln>
        </p:spPr>
      </p:cxnSp>
      <p:sp>
        <p:nvSpPr>
          <p:cNvPr id="29" name="Freeform 18"/>
          <p:cNvSpPr/>
          <p:nvPr/>
        </p:nvSpPr>
        <p:spPr>
          <a:xfrm>
            <a:off x="3929760" y="-2676575"/>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VN"/>
          </a:p>
        </p:txBody>
      </p:sp>
      <p:sp>
        <p:nvSpPr>
          <p:cNvPr id="30" name="Freeform 17"/>
          <p:cNvSpPr/>
          <p:nvPr/>
        </p:nvSpPr>
        <p:spPr>
          <a:xfrm rot="2984660">
            <a:off x="12720002" y="8925402"/>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VN"/>
          </a:p>
        </p:txBody>
      </p:sp>
      <p:sp>
        <p:nvSpPr>
          <p:cNvPr id="25" name="Text Box 24"/>
          <p:cNvSpPr txBox="1"/>
          <p:nvPr/>
        </p:nvSpPr>
        <p:spPr>
          <a:xfrm>
            <a:off x="789940" y="10667365"/>
            <a:ext cx="6096000" cy="368300"/>
          </a:xfrm>
          <a:prstGeom prst="rect">
            <a:avLst/>
          </a:prstGeom>
          <a:noFill/>
        </p:spPr>
        <p:txBody>
          <a:bodyPr wrap="square" rtlCol="0">
            <a:spAutoFit/>
          </a:bodyPr>
          <a:lstStyle/>
          <a:p>
            <a:pPr marL="285750" indent="-285750">
              <a:buFont typeface="Arial" panose="020B0604020202020204" pitchFamily="34" charset="0"/>
              <a:buChar char="•"/>
            </a:pPr>
            <a:endParaRPr lang="en-US"/>
          </a:p>
        </p:txBody>
      </p:sp>
      <p:pic>
        <p:nvPicPr>
          <p:cNvPr id="26" name="Picture 25" descr="A logo with a globe and text&#10;&#10;Description automatically generated">
            <a:extLst>
              <a:ext uri="{FF2B5EF4-FFF2-40B4-BE49-F238E27FC236}">
                <a16:creationId xmlns:a16="http://schemas.microsoft.com/office/drawing/2014/main" id="{C311EE75-9D61-4B71-07BE-EC8FE8950238}"/>
              </a:ext>
            </a:extLst>
          </p:cNvPr>
          <p:cNvPicPr>
            <a:picLocks noChangeAspect="1"/>
          </p:cNvPicPr>
          <p:nvPr/>
        </p:nvPicPr>
        <p:blipFill>
          <a:blip r:embed="rId9"/>
          <a:stretch>
            <a:fillRect/>
          </a:stretch>
        </p:blipFill>
        <p:spPr>
          <a:xfrm>
            <a:off x="762913" y="497322"/>
            <a:ext cx="1501235" cy="1501235"/>
          </a:xfrm>
          <a:prstGeom prst="rect">
            <a:avLst/>
          </a:prstGeom>
        </p:spPr>
      </p:pic>
    </p:spTree>
    <p:extLst>
      <p:ext uri="{BB962C8B-B14F-4D97-AF65-F5344CB8AC3E}">
        <p14:creationId xmlns:p14="http://schemas.microsoft.com/office/powerpoint/2010/main" val="4253239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Google Shape;160;p5"/>
          <p:cNvCxnSpPr/>
          <p:nvPr/>
        </p:nvCxnSpPr>
        <p:spPr>
          <a:xfrm flipV="1">
            <a:off x="2377148" y="1277998"/>
            <a:ext cx="9982200" cy="28575"/>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grpSp>
        <p:nvGrpSpPr>
          <p:cNvPr id="11" name="Group 10"/>
          <p:cNvGrpSpPr/>
          <p:nvPr/>
        </p:nvGrpSpPr>
        <p:grpSpPr>
          <a:xfrm>
            <a:off x="956018" y="183996"/>
            <a:ext cx="1421130" cy="1421130"/>
            <a:chOff x="4440" y="2235"/>
            <a:chExt cx="2238" cy="2238"/>
          </a:xfrm>
        </p:grpSpPr>
        <p:sp>
          <p:nvSpPr>
            <p:cNvPr id="37" name="Oval 36"/>
            <p:cNvSpPr/>
            <p:nvPr/>
          </p:nvSpPr>
          <p:spPr>
            <a:xfrm>
              <a:off x="4440" y="2235"/>
              <a:ext cx="2238" cy="2238"/>
            </a:xfrm>
            <a:prstGeom prst="ellipse">
              <a:avLst/>
            </a:prstGeom>
            <a:solidFill>
              <a:schemeClr val="bg1"/>
            </a:solidFill>
          </p:spPr>
          <p:style>
            <a:lnRef idx="0">
              <a:srgbClr val="FFFFFF"/>
            </a:lnRef>
            <a:fillRef idx="3">
              <a:schemeClr val="accent1"/>
            </a:fillRef>
            <a:effectRef idx="0">
              <a:srgbClr val="FFFFFF"/>
            </a:effectRef>
            <a:fontRef idx="minor">
              <a:schemeClr val="lt1"/>
            </a:fontRef>
          </p:style>
          <p:txBody>
            <a:bodyPr rtlCol="0" anchor="ctr"/>
            <a:lstStyle/>
            <a:p>
              <a:pPr algn="ctr"/>
              <a:endParaRPr lang="en-US" sz="2700"/>
            </a:p>
          </p:txBody>
        </p:sp>
        <p:sp>
          <p:nvSpPr>
            <p:cNvPr id="38" name="Oval 37"/>
            <p:cNvSpPr/>
            <p:nvPr/>
          </p:nvSpPr>
          <p:spPr>
            <a:xfrm>
              <a:off x="4680" y="2460"/>
              <a:ext cx="1793" cy="179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a:latin typeface="Times New Roman" panose="02020603050405020304" pitchFamily="18" charset="0"/>
                <a:cs typeface="Times New Roman" panose="02020603050405020304" pitchFamily="18" charset="0"/>
              </a:endParaRPr>
            </a:p>
          </p:txBody>
        </p:sp>
      </p:grpSp>
      <p:sp>
        <p:nvSpPr>
          <p:cNvPr id="17" name="Freeform 17"/>
          <p:cNvSpPr/>
          <p:nvPr/>
        </p:nvSpPr>
        <p:spPr>
          <a:xfrm rot="2984660">
            <a:off x="16967972" y="4439722"/>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grpSp>
        <p:nvGrpSpPr>
          <p:cNvPr id="14" name="Group 14"/>
          <p:cNvGrpSpPr/>
          <p:nvPr/>
        </p:nvGrpSpPr>
        <p:grpSpPr>
          <a:xfrm>
            <a:off x="-1572664" y="9044214"/>
            <a:ext cx="2545888" cy="25458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txBody>
            <a:bodyPr/>
            <a:lstStyle/>
            <a:p>
              <a:endParaRPr lang="en-VN"/>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2" name="Text Box 1"/>
          <p:cNvSpPr txBox="1"/>
          <p:nvPr/>
        </p:nvSpPr>
        <p:spPr>
          <a:xfrm>
            <a:off x="-304800" y="-1821522"/>
            <a:ext cx="6096000" cy="368300"/>
          </a:xfrm>
          <a:prstGeom prst="rect">
            <a:avLst/>
          </a:prstGeom>
          <a:noFill/>
        </p:spPr>
        <p:txBody>
          <a:bodyPr wrap="square" rtlCol="0">
            <a:spAutoFit/>
          </a:bodyPr>
          <a:lstStyle/>
          <a:p>
            <a:endParaRPr lang="en-US"/>
          </a:p>
        </p:txBody>
      </p:sp>
      <p:sp>
        <p:nvSpPr>
          <p:cNvPr id="4" name="Google Shape;122;p3">
            <a:extLst>
              <a:ext uri="{FF2B5EF4-FFF2-40B4-BE49-F238E27FC236}">
                <a16:creationId xmlns:a16="http://schemas.microsoft.com/office/drawing/2014/main" id="{E3DFC5E6-DC05-2FC8-66BF-8C72E0DB880B}"/>
              </a:ext>
            </a:extLst>
          </p:cNvPr>
          <p:cNvSpPr txBox="1"/>
          <p:nvPr/>
        </p:nvSpPr>
        <p:spPr>
          <a:xfrm>
            <a:off x="2478689" y="484621"/>
            <a:ext cx="15580480" cy="615553"/>
          </a:xfrm>
          <a:prstGeom prst="rect">
            <a:avLst/>
          </a:prstGeom>
          <a:noFill/>
          <a:ln>
            <a:noFill/>
          </a:ln>
        </p:spPr>
        <p:txBody>
          <a:bodyPr spcFirstLastPara="1" wrap="square" lIns="0" tIns="0" rIns="0" bIns="0" anchor="t" anchorCtr="0">
            <a:spAutoFit/>
          </a:bodyPr>
          <a:lstStyle/>
          <a:p>
            <a:r>
              <a:rPr lang="en-VN" sz="4000" b="1" dirty="0">
                <a:solidFill>
                  <a:srgbClr val="002060"/>
                </a:solidFill>
                <a:latin typeface="Apple Braille" pitchFamily="2" charset="0"/>
              </a:rPr>
              <a:t>KẾT QUẢ ĐẠT ĐƯỢC</a:t>
            </a:r>
          </a:p>
        </p:txBody>
      </p:sp>
      <p:pic>
        <p:nvPicPr>
          <p:cNvPr id="6" name="Picture 5" descr="A logo with a globe and text&#10;&#10;Description automatically generated">
            <a:extLst>
              <a:ext uri="{FF2B5EF4-FFF2-40B4-BE49-F238E27FC236}">
                <a16:creationId xmlns:a16="http://schemas.microsoft.com/office/drawing/2014/main" id="{E721A21B-A54A-F4F9-0E8E-4AB9167D8962}"/>
              </a:ext>
            </a:extLst>
          </p:cNvPr>
          <p:cNvPicPr>
            <a:picLocks noChangeAspect="1"/>
          </p:cNvPicPr>
          <p:nvPr/>
        </p:nvPicPr>
        <p:blipFill>
          <a:blip r:embed="rId5"/>
          <a:stretch>
            <a:fillRect/>
          </a:stretch>
        </p:blipFill>
        <p:spPr>
          <a:xfrm>
            <a:off x="16821381" y="160482"/>
            <a:ext cx="1237788" cy="1237788"/>
          </a:xfrm>
          <a:prstGeom prst="rect">
            <a:avLst/>
          </a:prstGeom>
        </p:spPr>
      </p:pic>
      <p:sp>
        <p:nvSpPr>
          <p:cNvPr id="19" name="Rounded Rectangle 18">
            <a:extLst>
              <a:ext uri="{FF2B5EF4-FFF2-40B4-BE49-F238E27FC236}">
                <a16:creationId xmlns:a16="http://schemas.microsoft.com/office/drawing/2014/main" id="{DB63E640-C79A-FF93-83DA-B0D4A8A8F131}"/>
              </a:ext>
            </a:extLst>
          </p:cNvPr>
          <p:cNvSpPr/>
          <p:nvPr/>
        </p:nvSpPr>
        <p:spPr>
          <a:xfrm>
            <a:off x="1676400" y="1862680"/>
            <a:ext cx="14611095" cy="2857497"/>
          </a:xfrm>
          <a:prstGeom prst="roundRect">
            <a:avLst/>
          </a:prstGeom>
          <a:solidFill>
            <a:srgbClr val="CCD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lvl="0" indent="-342900">
              <a:buFont typeface="Times New Roman" panose="02020603050405020304" pitchFamily="18" charset="0"/>
              <a:buChar char="•"/>
              <a:tabLst>
                <a:tab pos="457200" algn="l"/>
              </a:tabLst>
            </a:pPr>
            <a:endParaRPr lang="vi-VN" sz="2800" dirty="0">
              <a:solidFill>
                <a:srgbClr val="002060"/>
              </a:solidFill>
              <a:effectLst/>
              <a:latin typeface="Times New Roman" panose="02020603050405020304" pitchFamily="18" charset="0"/>
              <a:ea typeface="Times New Roman" panose="02020603050405020304" pitchFamily="18" charset="0"/>
            </a:endParaRPr>
          </a:p>
          <a:p>
            <a:pPr marL="342900" lvl="0" indent="-342900">
              <a:buFont typeface="Times New Roman" panose="02020603050405020304" pitchFamily="18" charset="0"/>
              <a:buChar char="•"/>
              <a:tabLst>
                <a:tab pos="457200" algn="l"/>
              </a:tabLst>
            </a:pPr>
            <a:endParaRPr lang="vi-VN" sz="2800" dirty="0">
              <a:solidFill>
                <a:srgbClr val="002060"/>
              </a:solidFill>
              <a:latin typeface="Times New Roman" panose="02020603050405020304" pitchFamily="18" charset="0"/>
              <a:ea typeface="Times New Roman" panose="02020603050405020304" pitchFamily="18" charset="0"/>
            </a:endParaRPr>
          </a:p>
          <a:p>
            <a:pPr marL="342900" lvl="0" indent="-342900">
              <a:buFont typeface="Times New Roman" panose="02020603050405020304" pitchFamily="18" charset="0"/>
              <a:buChar char="•"/>
              <a:tabLst>
                <a:tab pos="457200" algn="l"/>
              </a:tabLst>
            </a:pPr>
            <a:r>
              <a:rPr lang="vi-VN" sz="2800" b="1" dirty="0">
                <a:solidFill>
                  <a:srgbClr val="002060"/>
                </a:solidFill>
                <a:effectLst/>
                <a:latin typeface="Times New Roman" panose="02020603050405020304" pitchFamily="18" charset="0"/>
                <a:ea typeface="Times New Roman" panose="02020603050405020304" pitchFamily="18" charset="0"/>
              </a:rPr>
              <a:t>Hệ thống hóa khái niệm và kiến trúc BI</a:t>
            </a:r>
            <a:r>
              <a:rPr lang="vi-VN" sz="2800" dirty="0">
                <a:solidFill>
                  <a:srgbClr val="002060"/>
                </a:solidFill>
                <a:effectLst/>
                <a:latin typeface="Times New Roman" panose="02020603050405020304" pitchFamily="18" charset="0"/>
                <a:ea typeface="Times New Roman" panose="02020603050405020304" pitchFamily="18" charset="0"/>
              </a:rPr>
              <a:t>: Khóa luận trình bày đầy đủ và chi tiết về khái niệm và kiến trúc của BI.</a:t>
            </a:r>
            <a:endParaRPr lang="en-VN" sz="2800" dirty="0">
              <a:solidFill>
                <a:srgbClr val="002060"/>
              </a:solidFill>
              <a:effectLst/>
              <a:latin typeface="Times New Roman" panose="02020603050405020304" pitchFamily="18" charset="0"/>
              <a:ea typeface="Times New Roman" panose="02020603050405020304" pitchFamily="18" charset="0"/>
            </a:endParaRPr>
          </a:p>
          <a:p>
            <a:pPr marL="342900" lvl="0" indent="-342900">
              <a:buFont typeface="Times New Roman" panose="02020603050405020304" pitchFamily="18" charset="0"/>
              <a:buChar char="•"/>
              <a:tabLst>
                <a:tab pos="457200" algn="l"/>
              </a:tabLst>
            </a:pPr>
            <a:r>
              <a:rPr lang="vi-VN" sz="2800" b="1" dirty="0">
                <a:solidFill>
                  <a:srgbClr val="002060"/>
                </a:solidFill>
                <a:effectLst/>
                <a:latin typeface="Times New Roman" panose="02020603050405020304" pitchFamily="18" charset="0"/>
                <a:ea typeface="Times New Roman" panose="02020603050405020304" pitchFamily="18" charset="0"/>
              </a:rPr>
              <a:t>Vai trò của BI: </a:t>
            </a:r>
            <a:r>
              <a:rPr lang="vi-VN" sz="2800" dirty="0">
                <a:solidFill>
                  <a:srgbClr val="002060"/>
                </a:solidFill>
                <a:effectLst/>
                <a:latin typeface="Times New Roman" panose="02020603050405020304" pitchFamily="18" charset="0"/>
                <a:ea typeface="Times New Roman" panose="02020603050405020304" pitchFamily="18" charset="0"/>
              </a:rPr>
              <a:t>Nhấn mạnh vai trò then chốt của BI trong việc tối ưu hóa hoạt động kinh doanh.</a:t>
            </a:r>
            <a:endParaRPr lang="en-VN" sz="2800" dirty="0">
              <a:solidFill>
                <a:srgbClr val="002060"/>
              </a:solidFill>
              <a:effectLst/>
              <a:latin typeface="Times New Roman" panose="02020603050405020304" pitchFamily="18" charset="0"/>
              <a:ea typeface="Times New Roman" panose="02020603050405020304" pitchFamily="18" charset="0"/>
            </a:endParaRPr>
          </a:p>
          <a:p>
            <a:pPr marL="342900" lvl="0" indent="-342900">
              <a:buFont typeface="Times New Roman" panose="02020603050405020304" pitchFamily="18" charset="0"/>
              <a:buChar char="•"/>
              <a:tabLst>
                <a:tab pos="457200" algn="l"/>
              </a:tabLst>
            </a:pPr>
            <a:r>
              <a:rPr lang="vi-VN" sz="2800" b="1" dirty="0">
                <a:solidFill>
                  <a:srgbClr val="002060"/>
                </a:solidFill>
                <a:effectLst/>
                <a:latin typeface="Times New Roman" panose="02020603050405020304" pitchFamily="18" charset="0"/>
                <a:ea typeface="Times New Roman" panose="02020603050405020304" pitchFamily="18" charset="0"/>
              </a:rPr>
              <a:t>Quy trình BI: </a:t>
            </a:r>
            <a:r>
              <a:rPr lang="vi-VN" sz="2800" dirty="0">
                <a:solidFill>
                  <a:srgbClr val="002060"/>
                </a:solidFill>
                <a:effectLst/>
                <a:latin typeface="Times New Roman" panose="02020603050405020304" pitchFamily="18" charset="0"/>
                <a:ea typeface="Times New Roman" panose="02020603050405020304" pitchFamily="18" charset="0"/>
              </a:rPr>
              <a:t>Làm rõ cách BI thu thập, xử lý và phân tích dữ liệu để hỗ trợ doanh nghiệp đưa ra quyết định thông minh, đặc biệt trong quản lý chuỗi cung ứng.</a:t>
            </a:r>
            <a:endParaRPr lang="en-VN" sz="2800" dirty="0">
              <a:solidFill>
                <a:srgbClr val="002060"/>
              </a:solidFill>
              <a:effectLst/>
              <a:latin typeface="Times New Roman" panose="02020603050405020304" pitchFamily="18" charset="0"/>
              <a:ea typeface="Times New Roman" panose="02020603050405020304" pitchFamily="18" charset="0"/>
            </a:endParaRPr>
          </a:p>
          <a:p>
            <a:pPr algn="ctr"/>
            <a:endParaRPr lang="en-VN" sz="2800" dirty="0">
              <a:solidFill>
                <a:srgbClr val="002060"/>
              </a:solidFill>
            </a:endParaRPr>
          </a:p>
        </p:txBody>
      </p:sp>
      <p:sp>
        <p:nvSpPr>
          <p:cNvPr id="20" name="Rounded Rectangle 19">
            <a:extLst>
              <a:ext uri="{FF2B5EF4-FFF2-40B4-BE49-F238E27FC236}">
                <a16:creationId xmlns:a16="http://schemas.microsoft.com/office/drawing/2014/main" id="{CAA2BCA5-A877-234C-1991-6BF7FBC71434}"/>
              </a:ext>
            </a:extLst>
          </p:cNvPr>
          <p:cNvSpPr/>
          <p:nvPr/>
        </p:nvSpPr>
        <p:spPr>
          <a:xfrm>
            <a:off x="2377148" y="1557881"/>
            <a:ext cx="6604799"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3000" dirty="0">
                <a:latin typeface="Apple Braille" pitchFamily="2" charset="0"/>
              </a:rPr>
              <a:t>VỀ LÝ THUYẾT</a:t>
            </a:r>
          </a:p>
        </p:txBody>
      </p:sp>
      <p:sp>
        <p:nvSpPr>
          <p:cNvPr id="21" name="Rounded Rectangle 20">
            <a:extLst>
              <a:ext uri="{FF2B5EF4-FFF2-40B4-BE49-F238E27FC236}">
                <a16:creationId xmlns:a16="http://schemas.microsoft.com/office/drawing/2014/main" id="{4189918A-6860-6C62-546E-F62E196FC2BA}"/>
              </a:ext>
            </a:extLst>
          </p:cNvPr>
          <p:cNvSpPr/>
          <p:nvPr/>
        </p:nvSpPr>
        <p:spPr>
          <a:xfrm>
            <a:off x="1676400" y="5155092"/>
            <a:ext cx="14611095" cy="4947912"/>
          </a:xfrm>
          <a:prstGeom prst="roundRect">
            <a:avLst/>
          </a:prstGeom>
          <a:solidFill>
            <a:srgbClr val="CCD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lvl="0" indent="-342900">
              <a:buFont typeface="Times New Roman" panose="02020603050405020304" pitchFamily="18" charset="0"/>
              <a:buChar char="•"/>
              <a:tabLst>
                <a:tab pos="457200" algn="l"/>
              </a:tabLst>
            </a:pPr>
            <a:endParaRPr lang="vi-VN" sz="2700" dirty="0">
              <a:solidFill>
                <a:srgbClr val="002060"/>
              </a:solidFill>
              <a:effectLst/>
              <a:latin typeface="Times New Roman" panose="02020603050405020304" pitchFamily="18" charset="0"/>
              <a:ea typeface="Times New Roman" panose="02020603050405020304" pitchFamily="18" charset="0"/>
            </a:endParaRPr>
          </a:p>
          <a:p>
            <a:pPr marL="342900" lvl="0" indent="-342900">
              <a:buFont typeface="Times New Roman" panose="02020603050405020304" pitchFamily="18" charset="0"/>
              <a:buChar char="•"/>
              <a:tabLst>
                <a:tab pos="457200" algn="l"/>
              </a:tabLst>
            </a:pPr>
            <a:r>
              <a:rPr lang="vi-VN" sz="2700" b="1" dirty="0">
                <a:solidFill>
                  <a:srgbClr val="002060"/>
                </a:solidFill>
                <a:effectLst/>
                <a:latin typeface="Times New Roman" panose="02020603050405020304" pitchFamily="18" charset="0"/>
                <a:ea typeface="Times New Roman" panose="02020603050405020304" pitchFamily="18" charset="0"/>
              </a:rPr>
              <a:t>Thu thập và xử lý dữ liệu: </a:t>
            </a:r>
            <a:r>
              <a:rPr lang="vi-VN" sz="2700" dirty="0">
                <a:solidFill>
                  <a:srgbClr val="002060"/>
                </a:solidFill>
                <a:effectLst/>
                <a:latin typeface="Times New Roman" panose="02020603050405020304" pitchFamily="18" charset="0"/>
                <a:ea typeface="Times New Roman" panose="02020603050405020304" pitchFamily="18" charset="0"/>
              </a:rPr>
              <a:t>Xử lý thành công bộ dữ liệu thực tế của DataCo với hơn 180.520 giao dịch và 53 trường dữ liệu.</a:t>
            </a:r>
            <a:endParaRPr lang="en-VN" sz="2700" dirty="0">
              <a:solidFill>
                <a:srgbClr val="002060"/>
              </a:solidFill>
              <a:effectLst/>
              <a:latin typeface="Apple Braille" pitchFamily="2" charset="0"/>
              <a:ea typeface="Times New Roman" panose="02020603050405020304" pitchFamily="18" charset="0"/>
            </a:endParaRPr>
          </a:p>
          <a:p>
            <a:pPr marL="342900" lvl="0" indent="-342900">
              <a:buFont typeface="Times New Roman" panose="02020603050405020304" pitchFamily="18" charset="0"/>
              <a:buChar char="•"/>
              <a:tabLst>
                <a:tab pos="457200" algn="l"/>
              </a:tabLst>
            </a:pPr>
            <a:r>
              <a:rPr lang="vi-VN" sz="2700" b="1" dirty="0">
                <a:solidFill>
                  <a:srgbClr val="002060"/>
                </a:solidFill>
                <a:effectLst/>
                <a:latin typeface="Times New Roman" panose="02020603050405020304" pitchFamily="18" charset="0"/>
                <a:ea typeface="Times New Roman" panose="02020603050405020304" pitchFamily="18" charset="0"/>
              </a:rPr>
              <a:t>Xây dựng kho dữ liệu: </a:t>
            </a:r>
            <a:r>
              <a:rPr lang="vi-VN" sz="2700" dirty="0">
                <a:solidFill>
                  <a:srgbClr val="002060"/>
                </a:solidFill>
                <a:effectLst/>
                <a:latin typeface="Times New Roman" panose="02020603050405020304" pitchFamily="18" charset="0"/>
                <a:ea typeface="Times New Roman" panose="02020603050405020304" pitchFamily="18" charset="0"/>
              </a:rPr>
              <a:t>Xây dựng kho dữ liệu theo mô hình hình sao (StarSchema) để đảm bảo hiệu quả truy vấn và phân tích.</a:t>
            </a:r>
            <a:endParaRPr lang="en-VN" sz="2700" dirty="0">
              <a:solidFill>
                <a:srgbClr val="002060"/>
              </a:solidFill>
              <a:effectLst/>
              <a:latin typeface="Apple Braille" pitchFamily="2" charset="0"/>
              <a:ea typeface="Times New Roman" panose="02020603050405020304" pitchFamily="18" charset="0"/>
            </a:endParaRPr>
          </a:p>
          <a:p>
            <a:pPr marL="342900" lvl="0" indent="-342900">
              <a:buFont typeface="Times New Roman" panose="02020603050405020304" pitchFamily="18" charset="0"/>
              <a:buChar char="•"/>
              <a:tabLst>
                <a:tab pos="457200" algn="l"/>
              </a:tabLst>
            </a:pPr>
            <a:r>
              <a:rPr lang="vi-VN" sz="2700" b="1" dirty="0">
                <a:solidFill>
                  <a:srgbClr val="002060"/>
                </a:solidFill>
                <a:effectLst/>
                <a:latin typeface="Times New Roman" panose="02020603050405020304" pitchFamily="18" charset="0"/>
                <a:ea typeface="Times New Roman" panose="02020603050405020304" pitchFamily="18" charset="0"/>
              </a:rPr>
              <a:t>Thiết kế và xây dựng các Dashboard trực quan:</a:t>
            </a:r>
            <a:endParaRPr lang="en-VN" sz="2700" b="1" dirty="0">
              <a:solidFill>
                <a:srgbClr val="002060"/>
              </a:solidFill>
              <a:effectLst/>
              <a:latin typeface="Apple Braille" pitchFamily="2" charset="0"/>
              <a:ea typeface="Times New Roman" panose="02020603050405020304" pitchFamily="18" charset="0"/>
            </a:endParaRPr>
          </a:p>
          <a:p>
            <a:pPr marL="742950" lvl="1" indent="-285750">
              <a:buFont typeface="Times New Roman" panose="02020603050405020304" pitchFamily="18" charset="0"/>
              <a:buChar char="•"/>
              <a:tabLst>
                <a:tab pos="914400" algn="l"/>
              </a:tabLst>
            </a:pPr>
            <a:r>
              <a:rPr lang="vi-VN" sz="2700" dirty="0">
                <a:solidFill>
                  <a:srgbClr val="002060"/>
                </a:solidFill>
                <a:effectLst/>
                <a:latin typeface="Times New Roman" panose="02020603050405020304" pitchFamily="18" charset="0"/>
                <a:ea typeface="Times New Roman" panose="02020603050405020304" pitchFamily="18" charset="0"/>
              </a:rPr>
              <a:t>Xây dựng 10 Dashboard trực quan từ kho dữ liệu.</a:t>
            </a:r>
            <a:endParaRPr lang="en-VN" sz="2700" dirty="0">
              <a:solidFill>
                <a:srgbClr val="002060"/>
              </a:solidFill>
              <a:effectLst/>
              <a:latin typeface="Apple Braille" pitchFamily="2" charset="0"/>
              <a:ea typeface="Times New Roman" panose="02020603050405020304" pitchFamily="18" charset="0"/>
            </a:endParaRPr>
          </a:p>
          <a:p>
            <a:pPr marL="742950" lvl="1" indent="-285750">
              <a:buFont typeface="Times New Roman" panose="02020603050405020304" pitchFamily="18" charset="0"/>
              <a:buChar char="•"/>
              <a:tabLst>
                <a:tab pos="914400" algn="l"/>
              </a:tabLst>
            </a:pPr>
            <a:r>
              <a:rPr lang="vi-VN" sz="2700" dirty="0">
                <a:solidFill>
                  <a:srgbClr val="002060"/>
                </a:solidFill>
                <a:effectLst/>
                <a:latin typeface="Times New Roman" panose="02020603050405020304" pitchFamily="18" charset="0"/>
                <a:ea typeface="Times New Roman" panose="02020603050405020304" pitchFamily="18" charset="0"/>
              </a:rPr>
              <a:t>Dashboard bao gồm: Tổng quan, Vận chuyển, Tài chính, Giao dịch, Khách hàng, Sản phẩm, Chi tiết về lợi nhuận, đơn hàng, đơn hàng giao trễ.</a:t>
            </a:r>
            <a:endParaRPr lang="en-VN" sz="2700" dirty="0">
              <a:solidFill>
                <a:srgbClr val="002060"/>
              </a:solidFill>
              <a:effectLst/>
              <a:latin typeface="Apple Braille" pitchFamily="2" charset="0"/>
              <a:ea typeface="Times New Roman" panose="02020603050405020304" pitchFamily="18" charset="0"/>
            </a:endParaRPr>
          </a:p>
          <a:p>
            <a:pPr marL="742950" lvl="1" indent="-285750">
              <a:buFont typeface="Times New Roman" panose="02020603050405020304" pitchFamily="18" charset="0"/>
              <a:buChar char="•"/>
              <a:tabLst>
                <a:tab pos="914400" algn="l"/>
              </a:tabLst>
            </a:pPr>
            <a:r>
              <a:rPr lang="vi-VN" sz="2700" dirty="0">
                <a:solidFill>
                  <a:srgbClr val="002060"/>
                </a:solidFill>
                <a:effectLst/>
                <a:latin typeface="Times New Roman" panose="02020603050405020304" pitchFamily="18" charset="0"/>
                <a:ea typeface="Times New Roman" panose="02020603050405020304" pitchFamily="18" charset="0"/>
              </a:rPr>
              <a:t>Cung cấp cái nhìn đa chiều về hiệu suất kinh doanh, vận chuyển, tài chính, khách hàng, sản phẩm của DataCo.</a:t>
            </a:r>
            <a:endParaRPr lang="en-VN" sz="2700" dirty="0">
              <a:solidFill>
                <a:srgbClr val="002060"/>
              </a:solidFill>
              <a:effectLst/>
              <a:latin typeface="Apple Braille" pitchFamily="2" charset="0"/>
              <a:ea typeface="Times New Roman" panose="02020603050405020304" pitchFamily="18" charset="0"/>
            </a:endParaRPr>
          </a:p>
        </p:txBody>
      </p:sp>
      <p:sp>
        <p:nvSpPr>
          <p:cNvPr id="22" name="Rounded Rectangle 21">
            <a:extLst>
              <a:ext uri="{FF2B5EF4-FFF2-40B4-BE49-F238E27FC236}">
                <a16:creationId xmlns:a16="http://schemas.microsoft.com/office/drawing/2014/main" id="{88E048FF-36EB-00BE-C55D-FBD0ED26A61A}"/>
              </a:ext>
            </a:extLst>
          </p:cNvPr>
          <p:cNvSpPr/>
          <p:nvPr/>
        </p:nvSpPr>
        <p:spPr>
          <a:xfrm>
            <a:off x="2377148" y="4850293"/>
            <a:ext cx="6604799" cy="6684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3000" dirty="0">
                <a:latin typeface="Apple Braille" pitchFamily="2" charset="0"/>
              </a:rPr>
              <a:t>VỀ THỰC TIỄN</a:t>
            </a:r>
          </a:p>
        </p:txBody>
      </p:sp>
      <p:sp>
        <p:nvSpPr>
          <p:cNvPr id="23" name="TextBox 9">
            <a:extLst>
              <a:ext uri="{FF2B5EF4-FFF2-40B4-BE49-F238E27FC236}">
                <a16:creationId xmlns:a16="http://schemas.microsoft.com/office/drawing/2014/main" id="{C848B22E-5E2D-0BAB-73D5-5E0686D3EB55}"/>
              </a:ext>
            </a:extLst>
          </p:cNvPr>
          <p:cNvSpPr txBox="1"/>
          <p:nvPr/>
        </p:nvSpPr>
        <p:spPr>
          <a:xfrm>
            <a:off x="-11513820" y="2494915"/>
            <a:ext cx="9448800" cy="2187575"/>
          </a:xfrm>
          <a:prstGeom prst="rect">
            <a:avLst/>
          </a:prstGeom>
        </p:spPr>
        <p:txBody>
          <a:bodyPr wrap="square" lIns="0" tIns="0" rIns="0" bIns="0" rtlCol="0" anchor="t">
            <a:spAutoFit/>
          </a:bodyPr>
          <a:lstStyle/>
          <a:p>
            <a:pPr algn="l">
              <a:lnSpc>
                <a:spcPts val="9680"/>
              </a:lnSpc>
            </a:pPr>
            <a:r>
              <a:rPr lang="en-US" sz="8000" dirty="0">
                <a:solidFill>
                  <a:srgbClr val="1E3256"/>
                </a:solidFill>
                <a:latin typeface="Nirmala UI" panose="020B0502040204020203" charset="0"/>
                <a:cs typeface="Nirmala UI" panose="020B0502040204020203" charset="0"/>
              </a:rPr>
              <a:t>CẢM ƠN</a:t>
            </a:r>
          </a:p>
          <a:p>
            <a:pPr algn="l">
              <a:lnSpc>
                <a:spcPts val="7380"/>
              </a:lnSpc>
            </a:pPr>
            <a:r>
              <a:rPr lang="en-US" sz="6100" dirty="0">
                <a:solidFill>
                  <a:srgbClr val="1E3256"/>
                </a:solidFill>
                <a:latin typeface="Nirmala UI" panose="020B0502040204020203" charset="0"/>
                <a:cs typeface="Nirmala UI" panose="020B0502040204020203" charset="0"/>
              </a:rPr>
              <a:t>HỘI ĐỒNG ĐÃ THEO DÕI !</a:t>
            </a:r>
          </a:p>
        </p:txBody>
      </p:sp>
      <p:grpSp>
        <p:nvGrpSpPr>
          <p:cNvPr id="5" name="Group 10">
            <a:extLst>
              <a:ext uri="{FF2B5EF4-FFF2-40B4-BE49-F238E27FC236}">
                <a16:creationId xmlns:a16="http://schemas.microsoft.com/office/drawing/2014/main" id="{F777BF4B-7360-06F6-9AA5-3488265DDD26}"/>
              </a:ext>
            </a:extLst>
          </p:cNvPr>
          <p:cNvGrpSpPr/>
          <p:nvPr/>
        </p:nvGrpSpPr>
        <p:grpSpPr>
          <a:xfrm>
            <a:off x="6899774" y="12839700"/>
            <a:ext cx="4488452" cy="956952"/>
            <a:chOff x="0" y="-28575"/>
            <a:chExt cx="5984602" cy="1275936"/>
          </a:xfrm>
        </p:grpSpPr>
        <p:sp>
          <p:nvSpPr>
            <p:cNvPr id="7" name="TextBox 11">
              <a:extLst>
                <a:ext uri="{FF2B5EF4-FFF2-40B4-BE49-F238E27FC236}">
                  <a16:creationId xmlns:a16="http://schemas.microsoft.com/office/drawing/2014/main" id="{62D0E283-C047-C30F-FF79-A8F2BDA9C7C8}"/>
                </a:ext>
              </a:extLst>
            </p:cNvPr>
            <p:cNvSpPr txBox="1"/>
            <p:nvPr/>
          </p:nvSpPr>
          <p:spPr>
            <a:xfrm>
              <a:off x="0" y="-28575"/>
              <a:ext cx="5984602" cy="530060"/>
            </a:xfrm>
            <a:prstGeom prst="rect">
              <a:avLst/>
            </a:prstGeom>
          </p:spPr>
          <p:txBody>
            <a:bodyPr wrap="square" lIns="0" tIns="0" rIns="0" bIns="0" rtlCol="0" anchor="t">
              <a:spAutoFit/>
            </a:bodyPr>
            <a:lstStyle/>
            <a:p>
              <a:pPr marL="0" lvl="0" indent="0" algn="ctr">
                <a:lnSpc>
                  <a:spcPts val="3120"/>
                </a:lnSpc>
                <a:spcBef>
                  <a:spcPct val="0"/>
                </a:spcBef>
              </a:pPr>
              <a:r>
                <a:rPr lang="en-US" sz="3500" b="1" dirty="0">
                  <a:solidFill>
                    <a:srgbClr val="EDECED"/>
                  </a:solidFill>
                  <a:latin typeface="Apple Braille" pitchFamily="2" charset="0"/>
                  <a:cs typeface="Nirmala UI" panose="020B0502040204020203" charset="0"/>
                </a:rPr>
                <a:t>Sinh </a:t>
              </a:r>
              <a:r>
                <a:rPr lang="en-US" sz="3500" b="1" dirty="0" err="1">
                  <a:solidFill>
                    <a:srgbClr val="EDECED"/>
                  </a:solidFill>
                  <a:latin typeface="Apple Braille" pitchFamily="2" charset="0"/>
                  <a:cs typeface="Nirmala UI" panose="020B0502040204020203" charset="0"/>
                </a:rPr>
                <a:t>viên</a:t>
              </a:r>
              <a:r>
                <a:rPr lang="en-US" sz="3500" b="1" dirty="0">
                  <a:solidFill>
                    <a:srgbClr val="EDECED"/>
                  </a:solidFill>
                  <a:latin typeface="Apple Braille" pitchFamily="2" charset="0"/>
                  <a:cs typeface="Nirmala UI" panose="020B0502040204020203" charset="0"/>
                </a:rPr>
                <a:t> </a:t>
              </a:r>
              <a:r>
                <a:rPr lang="en-US" sz="3500" b="1" dirty="0" err="1">
                  <a:solidFill>
                    <a:srgbClr val="EDECED"/>
                  </a:solidFill>
                  <a:latin typeface="Apple Braille" pitchFamily="2" charset="0"/>
                  <a:cs typeface="Nirmala UI" panose="020B0502040204020203" charset="0"/>
                </a:rPr>
                <a:t>thực</a:t>
              </a:r>
              <a:r>
                <a:rPr lang="en-US" sz="3500" b="1" dirty="0">
                  <a:solidFill>
                    <a:srgbClr val="EDECED"/>
                  </a:solidFill>
                  <a:latin typeface="Apple Braille" pitchFamily="2" charset="0"/>
                  <a:cs typeface="Nirmala UI" panose="020B0502040204020203" charset="0"/>
                </a:rPr>
                <a:t> </a:t>
              </a:r>
              <a:r>
                <a:rPr lang="en-US" sz="3500" b="1" dirty="0" err="1">
                  <a:solidFill>
                    <a:srgbClr val="EDECED"/>
                  </a:solidFill>
                  <a:latin typeface="Apple Braille" pitchFamily="2" charset="0"/>
                  <a:cs typeface="Nirmala UI" panose="020B0502040204020203" charset="0"/>
                </a:rPr>
                <a:t>hiện</a:t>
              </a:r>
              <a:endParaRPr lang="en-US" sz="3500" b="1" dirty="0">
                <a:solidFill>
                  <a:srgbClr val="EDECED"/>
                </a:solidFill>
                <a:latin typeface="Apple Braille" pitchFamily="2" charset="0"/>
                <a:cs typeface="Nirmala UI" panose="020B0502040204020203" charset="0"/>
              </a:endParaRPr>
            </a:p>
          </p:txBody>
        </p:sp>
        <p:sp>
          <p:nvSpPr>
            <p:cNvPr id="8" name="TextBox 12">
              <a:extLst>
                <a:ext uri="{FF2B5EF4-FFF2-40B4-BE49-F238E27FC236}">
                  <a16:creationId xmlns:a16="http://schemas.microsoft.com/office/drawing/2014/main" id="{779377DF-6BD3-0697-722C-D85C2994F09A}"/>
                </a:ext>
              </a:extLst>
            </p:cNvPr>
            <p:cNvSpPr txBox="1"/>
            <p:nvPr/>
          </p:nvSpPr>
          <p:spPr>
            <a:xfrm>
              <a:off x="325140" y="776292"/>
              <a:ext cx="5334321" cy="471069"/>
            </a:xfrm>
            <a:prstGeom prst="rect">
              <a:avLst/>
            </a:prstGeom>
          </p:spPr>
          <p:txBody>
            <a:bodyPr lIns="0" tIns="0" rIns="0" bIns="0" rtlCol="0" anchor="t">
              <a:spAutoFit/>
            </a:bodyPr>
            <a:lstStyle/>
            <a:p>
              <a:pPr marL="0" lvl="0" indent="0" algn="ctr">
                <a:lnSpc>
                  <a:spcPts val="2730"/>
                </a:lnSpc>
                <a:spcBef>
                  <a:spcPct val="0"/>
                </a:spcBef>
              </a:pPr>
              <a:r>
                <a:rPr lang="en-US" sz="3300" dirty="0" err="1">
                  <a:solidFill>
                    <a:srgbClr val="EDECED"/>
                  </a:solidFill>
                  <a:latin typeface="Apple Braille" pitchFamily="2" charset="0"/>
                  <a:cs typeface="Arial" panose="020B0604020202020204" pitchFamily="34" charset="0"/>
                </a:rPr>
                <a:t>Nguyễn</a:t>
              </a:r>
              <a:r>
                <a:rPr lang="en-US" sz="3300" dirty="0">
                  <a:solidFill>
                    <a:srgbClr val="EDECED"/>
                  </a:solidFill>
                  <a:latin typeface="Apple Braille" pitchFamily="2" charset="0"/>
                  <a:cs typeface="Arial" panose="020B0604020202020204" pitchFamily="34" charset="0"/>
                </a:rPr>
                <a:t> </a:t>
              </a:r>
              <a:r>
                <a:rPr lang="en-US" sz="3300" dirty="0" err="1">
                  <a:solidFill>
                    <a:srgbClr val="EDECED"/>
                  </a:solidFill>
                  <a:latin typeface="Apple Braille" pitchFamily="2" charset="0"/>
                  <a:cs typeface="Arial" panose="020B0604020202020204" pitchFamily="34" charset="0"/>
                </a:rPr>
                <a:t>Đình</a:t>
              </a:r>
              <a:r>
                <a:rPr lang="en-US" sz="3300" dirty="0">
                  <a:solidFill>
                    <a:srgbClr val="EDECED"/>
                  </a:solidFill>
                  <a:latin typeface="Apple Braille" pitchFamily="2" charset="0"/>
                  <a:cs typeface="Arial" panose="020B0604020202020204" pitchFamily="34" charset="0"/>
                </a:rPr>
                <a:t> Khang</a:t>
              </a:r>
            </a:p>
          </p:txBody>
        </p:sp>
      </p:grpSp>
      <p:sp>
        <p:nvSpPr>
          <p:cNvPr id="9" name="TextBox 13">
            <a:extLst>
              <a:ext uri="{FF2B5EF4-FFF2-40B4-BE49-F238E27FC236}">
                <a16:creationId xmlns:a16="http://schemas.microsoft.com/office/drawing/2014/main" id="{042C4B9C-4F1C-D98C-2826-B418BBB8E79B}"/>
              </a:ext>
            </a:extLst>
          </p:cNvPr>
          <p:cNvSpPr txBox="1"/>
          <p:nvPr/>
        </p:nvSpPr>
        <p:spPr>
          <a:xfrm>
            <a:off x="5951084" y="14725560"/>
            <a:ext cx="6012180" cy="502285"/>
          </a:xfrm>
          <a:prstGeom prst="rect">
            <a:avLst/>
          </a:prstGeom>
        </p:spPr>
        <p:txBody>
          <a:bodyPr lIns="0" tIns="0" rIns="0" bIns="0" rtlCol="0" anchor="t">
            <a:noAutofit/>
          </a:bodyPr>
          <a:lstStyle/>
          <a:p>
            <a:pPr marL="0" lvl="0" indent="0" algn="ctr">
              <a:lnSpc>
                <a:spcPts val="2730"/>
              </a:lnSpc>
              <a:spcBef>
                <a:spcPct val="0"/>
              </a:spcBef>
            </a:pPr>
            <a:r>
              <a:rPr lang="en-US" sz="2500" i="1" dirty="0">
                <a:solidFill>
                  <a:schemeClr val="bg1"/>
                </a:solidFill>
                <a:latin typeface="Apple Braille" pitchFamily="2" charset="0"/>
                <a:cs typeface="Calibri" panose="020F0502020204030204" charset="0"/>
              </a:rPr>
              <a:t>Quy </a:t>
            </a:r>
            <a:r>
              <a:rPr lang="en-US" sz="2500" i="1" dirty="0" err="1">
                <a:solidFill>
                  <a:schemeClr val="bg1"/>
                </a:solidFill>
                <a:latin typeface="Apple Braille" pitchFamily="2" charset="0"/>
                <a:cs typeface="Calibri" panose="020F0502020204030204" charset="0"/>
              </a:rPr>
              <a:t>Nhơn</a:t>
            </a:r>
            <a:r>
              <a:rPr lang="en-US" sz="2500" i="1" dirty="0">
                <a:solidFill>
                  <a:schemeClr val="bg1"/>
                </a:solidFill>
                <a:latin typeface="Apple Braille" pitchFamily="2" charset="0"/>
                <a:cs typeface="Calibri" panose="020F0502020204030204" charset="0"/>
              </a:rPr>
              <a:t>, </a:t>
            </a:r>
            <a:r>
              <a:rPr lang="en-US" sz="2500" i="1" dirty="0" err="1">
                <a:solidFill>
                  <a:schemeClr val="bg1"/>
                </a:solidFill>
                <a:latin typeface="Apple Braille" pitchFamily="2" charset="0"/>
                <a:cs typeface="Calibri" panose="020F0502020204030204" charset="0"/>
              </a:rPr>
              <a:t>ngày</a:t>
            </a:r>
            <a:r>
              <a:rPr lang="en-US" sz="2500" i="1" dirty="0">
                <a:solidFill>
                  <a:schemeClr val="bg1"/>
                </a:solidFill>
                <a:latin typeface="Apple Braille" pitchFamily="2" charset="0"/>
                <a:cs typeface="Calibri" panose="020F0502020204030204" charset="0"/>
              </a:rPr>
              <a:t> 07 </a:t>
            </a:r>
            <a:r>
              <a:rPr lang="en-US" sz="2500" i="1" dirty="0" err="1">
                <a:solidFill>
                  <a:schemeClr val="bg1"/>
                </a:solidFill>
                <a:latin typeface="Apple Braille" pitchFamily="2" charset="0"/>
                <a:cs typeface="Calibri" panose="020F0502020204030204" charset="0"/>
              </a:rPr>
              <a:t>tháng</a:t>
            </a:r>
            <a:r>
              <a:rPr lang="en-US" sz="2500" i="1" dirty="0">
                <a:solidFill>
                  <a:schemeClr val="bg1"/>
                </a:solidFill>
                <a:latin typeface="Apple Braille" pitchFamily="2" charset="0"/>
                <a:cs typeface="Calibri" panose="020F0502020204030204" charset="0"/>
              </a:rPr>
              <a:t> 06 </a:t>
            </a:r>
            <a:r>
              <a:rPr lang="en-US" sz="2500" i="1" dirty="0" err="1">
                <a:solidFill>
                  <a:schemeClr val="bg1"/>
                </a:solidFill>
                <a:latin typeface="Apple Braille" pitchFamily="2" charset="0"/>
                <a:cs typeface="Calibri" panose="020F0502020204030204" charset="0"/>
              </a:rPr>
              <a:t>năm</a:t>
            </a:r>
            <a:r>
              <a:rPr lang="en-US" sz="2500" i="1" dirty="0">
                <a:solidFill>
                  <a:schemeClr val="bg1"/>
                </a:solidFill>
                <a:latin typeface="Apple Braille" pitchFamily="2" charset="0"/>
                <a:cs typeface="Calibri" panose="020F0502020204030204" charset="0"/>
              </a:rPr>
              <a:t> 2024</a:t>
            </a:r>
          </a:p>
        </p:txBody>
      </p:sp>
    </p:spTree>
    <p:extLst>
      <p:ext uri="{BB962C8B-B14F-4D97-AF65-F5344CB8AC3E}">
        <p14:creationId xmlns:p14="http://schemas.microsoft.com/office/powerpoint/2010/main" val="935921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11373" y="6270636"/>
            <a:ext cx="18276627" cy="4113589"/>
            <a:chOff x="0" y="0"/>
            <a:chExt cx="5584829" cy="2093694"/>
          </a:xfrm>
          <a:gradFill flip="none" rotWithShape="1">
            <a:gsLst>
              <a:gs pos="3000">
                <a:schemeClr val="accent1">
                  <a:lumMod val="94000"/>
                </a:schemeClr>
              </a:gs>
              <a:gs pos="14000">
                <a:schemeClr val="accent1">
                  <a:lumMod val="89000"/>
                </a:schemeClr>
              </a:gs>
              <a:gs pos="81000">
                <a:schemeClr val="accent1">
                  <a:lumMod val="75000"/>
                </a:schemeClr>
              </a:gs>
              <a:gs pos="100000">
                <a:schemeClr val="accent1">
                  <a:lumMod val="70000"/>
                </a:schemeClr>
              </a:gs>
            </a:gsLst>
            <a:path path="circle">
              <a:fillToRect l="50000" t="50000" r="50000" b="50000"/>
            </a:path>
            <a:tileRect/>
          </a:gradFill>
        </p:grpSpPr>
        <p:sp>
          <p:nvSpPr>
            <p:cNvPr id="8" name="Freeform 8"/>
            <p:cNvSpPr/>
            <p:nvPr/>
          </p:nvSpPr>
          <p:spPr>
            <a:xfrm>
              <a:off x="0" y="0"/>
              <a:ext cx="5584829" cy="2093694"/>
            </a:xfrm>
            <a:custGeom>
              <a:avLst/>
              <a:gdLst/>
              <a:ahLst/>
              <a:cxnLst/>
              <a:rect l="l" t="t" r="r" b="b"/>
              <a:pathLst>
                <a:path w="5584829" h="2093694">
                  <a:moveTo>
                    <a:pt x="0" y="0"/>
                  </a:moveTo>
                  <a:lnTo>
                    <a:pt x="5584829" y="0"/>
                  </a:lnTo>
                  <a:lnTo>
                    <a:pt x="5584829" y="2093694"/>
                  </a:lnTo>
                  <a:lnTo>
                    <a:pt x="0" y="2093694"/>
                  </a:lnTo>
                  <a:close/>
                </a:path>
              </a:pathLst>
            </a:custGeom>
            <a:grpFill/>
          </p:spPr>
          <p:txBody>
            <a:bodyPr/>
            <a:lstStyle/>
            <a:p>
              <a:endParaRPr lang="en-VN"/>
            </a:p>
          </p:txBody>
        </p:sp>
      </p:grpSp>
      <p:sp>
        <p:nvSpPr>
          <p:cNvPr id="9" name="TextBox 9"/>
          <p:cNvSpPr txBox="1"/>
          <p:nvPr/>
        </p:nvSpPr>
        <p:spPr>
          <a:xfrm>
            <a:off x="4522112" y="2926570"/>
            <a:ext cx="9448800" cy="2187575"/>
          </a:xfrm>
          <a:prstGeom prst="rect">
            <a:avLst/>
          </a:prstGeom>
        </p:spPr>
        <p:txBody>
          <a:bodyPr wrap="square" lIns="0" tIns="0" rIns="0" bIns="0" rtlCol="0" anchor="t">
            <a:spAutoFit/>
          </a:bodyPr>
          <a:lstStyle/>
          <a:p>
            <a:pPr algn="ctr">
              <a:lnSpc>
                <a:spcPts val="9680"/>
              </a:lnSpc>
            </a:pPr>
            <a:r>
              <a:rPr lang="en-US" sz="8000" dirty="0">
                <a:solidFill>
                  <a:srgbClr val="1E3256"/>
                </a:solidFill>
                <a:latin typeface="Apple Braille" pitchFamily="2" charset="0"/>
                <a:cs typeface="Nirmala UI" panose="020B0502040204020203" charset="0"/>
              </a:rPr>
              <a:t>CẢM ƠN</a:t>
            </a:r>
          </a:p>
          <a:p>
            <a:pPr algn="ctr">
              <a:lnSpc>
                <a:spcPts val="7380"/>
              </a:lnSpc>
            </a:pPr>
            <a:r>
              <a:rPr lang="en-US" sz="6100" dirty="0">
                <a:solidFill>
                  <a:srgbClr val="1E3256"/>
                </a:solidFill>
                <a:latin typeface="Apple Braille" pitchFamily="2" charset="0"/>
                <a:cs typeface="Nirmala UI" panose="020B0502040204020203" charset="0"/>
              </a:rPr>
              <a:t>HỘI ĐỒNG ĐÃ THEO DÕI !</a:t>
            </a:r>
          </a:p>
        </p:txBody>
      </p:sp>
      <p:grpSp>
        <p:nvGrpSpPr>
          <p:cNvPr id="10" name="Group 10"/>
          <p:cNvGrpSpPr/>
          <p:nvPr/>
        </p:nvGrpSpPr>
        <p:grpSpPr>
          <a:xfrm>
            <a:off x="7086600" y="7269033"/>
            <a:ext cx="4488452" cy="956952"/>
            <a:chOff x="0" y="-28575"/>
            <a:chExt cx="5984602" cy="1275936"/>
          </a:xfrm>
        </p:grpSpPr>
        <p:sp>
          <p:nvSpPr>
            <p:cNvPr id="11" name="TextBox 11"/>
            <p:cNvSpPr txBox="1"/>
            <p:nvPr/>
          </p:nvSpPr>
          <p:spPr>
            <a:xfrm>
              <a:off x="0" y="-28575"/>
              <a:ext cx="5984602" cy="530060"/>
            </a:xfrm>
            <a:prstGeom prst="rect">
              <a:avLst/>
            </a:prstGeom>
          </p:spPr>
          <p:txBody>
            <a:bodyPr wrap="square" lIns="0" tIns="0" rIns="0" bIns="0" rtlCol="0" anchor="t">
              <a:spAutoFit/>
            </a:bodyPr>
            <a:lstStyle/>
            <a:p>
              <a:pPr marL="0" lvl="0" indent="0" algn="ctr">
                <a:lnSpc>
                  <a:spcPts val="3120"/>
                </a:lnSpc>
                <a:spcBef>
                  <a:spcPct val="0"/>
                </a:spcBef>
              </a:pPr>
              <a:r>
                <a:rPr lang="en-US" sz="3500" b="1" dirty="0">
                  <a:solidFill>
                    <a:srgbClr val="EDECED"/>
                  </a:solidFill>
                  <a:latin typeface="Apple Braille" pitchFamily="2" charset="0"/>
                  <a:cs typeface="Nirmala UI" panose="020B0502040204020203" charset="0"/>
                </a:rPr>
                <a:t>Sinh </a:t>
              </a:r>
              <a:r>
                <a:rPr lang="en-US" sz="3500" b="1" dirty="0" err="1">
                  <a:solidFill>
                    <a:srgbClr val="EDECED"/>
                  </a:solidFill>
                  <a:latin typeface="Apple Braille" pitchFamily="2" charset="0"/>
                  <a:cs typeface="Nirmala UI" panose="020B0502040204020203" charset="0"/>
                </a:rPr>
                <a:t>viên</a:t>
              </a:r>
              <a:r>
                <a:rPr lang="en-US" sz="3500" b="1" dirty="0">
                  <a:solidFill>
                    <a:srgbClr val="EDECED"/>
                  </a:solidFill>
                  <a:latin typeface="Apple Braille" pitchFamily="2" charset="0"/>
                  <a:cs typeface="Nirmala UI" panose="020B0502040204020203" charset="0"/>
                </a:rPr>
                <a:t> </a:t>
              </a:r>
              <a:r>
                <a:rPr lang="en-US" sz="3500" b="1" dirty="0" err="1">
                  <a:solidFill>
                    <a:srgbClr val="EDECED"/>
                  </a:solidFill>
                  <a:latin typeface="Apple Braille" pitchFamily="2" charset="0"/>
                  <a:cs typeface="Nirmala UI" panose="020B0502040204020203" charset="0"/>
                </a:rPr>
                <a:t>thực</a:t>
              </a:r>
              <a:r>
                <a:rPr lang="en-US" sz="3500" b="1" dirty="0">
                  <a:solidFill>
                    <a:srgbClr val="EDECED"/>
                  </a:solidFill>
                  <a:latin typeface="Apple Braille" pitchFamily="2" charset="0"/>
                  <a:cs typeface="Nirmala UI" panose="020B0502040204020203" charset="0"/>
                </a:rPr>
                <a:t> </a:t>
              </a:r>
              <a:r>
                <a:rPr lang="en-US" sz="3500" b="1" dirty="0" err="1">
                  <a:solidFill>
                    <a:srgbClr val="EDECED"/>
                  </a:solidFill>
                  <a:latin typeface="Apple Braille" pitchFamily="2" charset="0"/>
                  <a:cs typeface="Nirmala UI" panose="020B0502040204020203" charset="0"/>
                </a:rPr>
                <a:t>hiện</a:t>
              </a:r>
              <a:endParaRPr lang="en-US" sz="3500" b="1" dirty="0">
                <a:solidFill>
                  <a:srgbClr val="EDECED"/>
                </a:solidFill>
                <a:latin typeface="Apple Braille" pitchFamily="2" charset="0"/>
                <a:cs typeface="Nirmala UI" panose="020B0502040204020203" charset="0"/>
              </a:endParaRPr>
            </a:p>
          </p:txBody>
        </p:sp>
        <p:sp>
          <p:nvSpPr>
            <p:cNvPr id="12" name="TextBox 12"/>
            <p:cNvSpPr txBox="1"/>
            <p:nvPr/>
          </p:nvSpPr>
          <p:spPr>
            <a:xfrm>
              <a:off x="325140" y="776292"/>
              <a:ext cx="5334321" cy="471069"/>
            </a:xfrm>
            <a:prstGeom prst="rect">
              <a:avLst/>
            </a:prstGeom>
          </p:spPr>
          <p:txBody>
            <a:bodyPr lIns="0" tIns="0" rIns="0" bIns="0" rtlCol="0" anchor="t">
              <a:spAutoFit/>
            </a:bodyPr>
            <a:lstStyle/>
            <a:p>
              <a:pPr marL="0" lvl="0" indent="0" algn="ctr">
                <a:lnSpc>
                  <a:spcPts val="2730"/>
                </a:lnSpc>
                <a:spcBef>
                  <a:spcPct val="0"/>
                </a:spcBef>
              </a:pPr>
              <a:r>
                <a:rPr lang="en-US" sz="3300" dirty="0" err="1">
                  <a:solidFill>
                    <a:srgbClr val="EDECED"/>
                  </a:solidFill>
                  <a:latin typeface="Apple Braille" pitchFamily="2" charset="0"/>
                  <a:cs typeface="Arial" panose="020B0604020202020204" pitchFamily="34" charset="0"/>
                </a:rPr>
                <a:t>Nguyễn</a:t>
              </a:r>
              <a:r>
                <a:rPr lang="en-US" sz="3300" dirty="0">
                  <a:solidFill>
                    <a:srgbClr val="EDECED"/>
                  </a:solidFill>
                  <a:latin typeface="Apple Braille" pitchFamily="2" charset="0"/>
                  <a:cs typeface="Arial" panose="020B0604020202020204" pitchFamily="34" charset="0"/>
                </a:rPr>
                <a:t> </a:t>
              </a:r>
              <a:r>
                <a:rPr lang="en-US" sz="3300" dirty="0" err="1">
                  <a:solidFill>
                    <a:srgbClr val="EDECED"/>
                  </a:solidFill>
                  <a:latin typeface="Apple Braille" pitchFamily="2" charset="0"/>
                  <a:cs typeface="Arial" panose="020B0604020202020204" pitchFamily="34" charset="0"/>
                </a:rPr>
                <a:t>Đình</a:t>
              </a:r>
              <a:r>
                <a:rPr lang="en-US" sz="3300" dirty="0">
                  <a:solidFill>
                    <a:srgbClr val="EDECED"/>
                  </a:solidFill>
                  <a:latin typeface="Apple Braille" pitchFamily="2" charset="0"/>
                  <a:cs typeface="Arial" panose="020B0604020202020204" pitchFamily="34" charset="0"/>
                </a:rPr>
                <a:t> Khang</a:t>
              </a:r>
            </a:p>
          </p:txBody>
        </p:sp>
      </p:grpSp>
      <p:sp>
        <p:nvSpPr>
          <p:cNvPr id="13" name="TextBox 13"/>
          <p:cNvSpPr txBox="1"/>
          <p:nvPr/>
        </p:nvSpPr>
        <p:spPr>
          <a:xfrm>
            <a:off x="6137910" y="9154893"/>
            <a:ext cx="6012180" cy="502285"/>
          </a:xfrm>
          <a:prstGeom prst="rect">
            <a:avLst/>
          </a:prstGeom>
        </p:spPr>
        <p:txBody>
          <a:bodyPr lIns="0" tIns="0" rIns="0" bIns="0" rtlCol="0" anchor="t">
            <a:noAutofit/>
          </a:bodyPr>
          <a:lstStyle/>
          <a:p>
            <a:pPr marL="0" lvl="0" indent="0" algn="ctr">
              <a:lnSpc>
                <a:spcPts val="2730"/>
              </a:lnSpc>
              <a:spcBef>
                <a:spcPct val="0"/>
              </a:spcBef>
            </a:pPr>
            <a:r>
              <a:rPr lang="en-US" sz="2500" i="1" dirty="0">
                <a:solidFill>
                  <a:schemeClr val="bg1"/>
                </a:solidFill>
                <a:latin typeface="Apple Braille" pitchFamily="2" charset="0"/>
                <a:cs typeface="Calibri" panose="020F0502020204030204" charset="0"/>
              </a:rPr>
              <a:t>Quy </a:t>
            </a:r>
            <a:r>
              <a:rPr lang="en-US" sz="2500" i="1" dirty="0" err="1">
                <a:solidFill>
                  <a:schemeClr val="bg1"/>
                </a:solidFill>
                <a:latin typeface="Apple Braille" pitchFamily="2" charset="0"/>
                <a:cs typeface="Calibri" panose="020F0502020204030204" charset="0"/>
              </a:rPr>
              <a:t>Nhơn</a:t>
            </a:r>
            <a:r>
              <a:rPr lang="en-US" sz="2500" i="1" dirty="0">
                <a:solidFill>
                  <a:schemeClr val="bg1"/>
                </a:solidFill>
                <a:latin typeface="Apple Braille" pitchFamily="2" charset="0"/>
                <a:cs typeface="Calibri" panose="020F0502020204030204" charset="0"/>
              </a:rPr>
              <a:t>, </a:t>
            </a:r>
            <a:r>
              <a:rPr lang="en-US" sz="2500" i="1" dirty="0" err="1">
                <a:solidFill>
                  <a:schemeClr val="bg1"/>
                </a:solidFill>
                <a:latin typeface="Apple Braille" pitchFamily="2" charset="0"/>
                <a:cs typeface="Calibri" panose="020F0502020204030204" charset="0"/>
              </a:rPr>
              <a:t>ngày</a:t>
            </a:r>
            <a:r>
              <a:rPr lang="en-US" sz="2500" i="1" dirty="0">
                <a:solidFill>
                  <a:schemeClr val="bg1"/>
                </a:solidFill>
                <a:latin typeface="Apple Braille" pitchFamily="2" charset="0"/>
                <a:cs typeface="Calibri" panose="020F0502020204030204" charset="0"/>
              </a:rPr>
              <a:t> 07 </a:t>
            </a:r>
            <a:r>
              <a:rPr lang="en-US" sz="2500" i="1" dirty="0" err="1">
                <a:solidFill>
                  <a:schemeClr val="bg1"/>
                </a:solidFill>
                <a:latin typeface="Apple Braille" pitchFamily="2" charset="0"/>
                <a:cs typeface="Calibri" panose="020F0502020204030204" charset="0"/>
              </a:rPr>
              <a:t>tháng</a:t>
            </a:r>
            <a:r>
              <a:rPr lang="en-US" sz="2500" i="1" dirty="0">
                <a:solidFill>
                  <a:schemeClr val="bg1"/>
                </a:solidFill>
                <a:latin typeface="Apple Braille" pitchFamily="2" charset="0"/>
                <a:cs typeface="Calibri" panose="020F0502020204030204" charset="0"/>
              </a:rPr>
              <a:t> 06 </a:t>
            </a:r>
            <a:r>
              <a:rPr lang="en-US" sz="2500" i="1" dirty="0" err="1">
                <a:solidFill>
                  <a:schemeClr val="bg1"/>
                </a:solidFill>
                <a:latin typeface="Apple Braille" pitchFamily="2" charset="0"/>
                <a:cs typeface="Calibri" panose="020F0502020204030204" charset="0"/>
              </a:rPr>
              <a:t>năm</a:t>
            </a:r>
            <a:r>
              <a:rPr lang="en-US" sz="2500" i="1" dirty="0">
                <a:solidFill>
                  <a:schemeClr val="bg1"/>
                </a:solidFill>
                <a:latin typeface="Apple Braille" pitchFamily="2" charset="0"/>
                <a:cs typeface="Calibri" panose="020F0502020204030204" charset="0"/>
              </a:rPr>
              <a:t> 2024</a:t>
            </a:r>
          </a:p>
        </p:txBody>
      </p:sp>
      <p:pic>
        <p:nvPicPr>
          <p:cNvPr id="2" name="Picture 1" descr="A logo with a globe and text&#10;&#10;Description automatically generated">
            <a:extLst>
              <a:ext uri="{FF2B5EF4-FFF2-40B4-BE49-F238E27FC236}">
                <a16:creationId xmlns:a16="http://schemas.microsoft.com/office/drawing/2014/main" id="{520A2CD3-5B6C-F48E-FCD4-F85378F53659}"/>
              </a:ext>
            </a:extLst>
          </p:cNvPr>
          <p:cNvPicPr>
            <a:picLocks noChangeAspect="1"/>
          </p:cNvPicPr>
          <p:nvPr/>
        </p:nvPicPr>
        <p:blipFill>
          <a:blip r:embed="rId3"/>
          <a:stretch>
            <a:fillRect/>
          </a:stretch>
        </p:blipFill>
        <p:spPr>
          <a:xfrm>
            <a:off x="4572095" y="647700"/>
            <a:ext cx="1237788" cy="1237788"/>
          </a:xfrm>
          <a:prstGeom prst="rect">
            <a:avLst/>
          </a:prstGeom>
        </p:spPr>
      </p:pic>
      <p:sp>
        <p:nvSpPr>
          <p:cNvPr id="4" name="TextBox 12">
            <a:extLst>
              <a:ext uri="{FF2B5EF4-FFF2-40B4-BE49-F238E27FC236}">
                <a16:creationId xmlns:a16="http://schemas.microsoft.com/office/drawing/2014/main" id="{4BC0CD72-74DF-0C70-8F70-7AA61FCFE3F0}"/>
              </a:ext>
            </a:extLst>
          </p:cNvPr>
          <p:cNvSpPr txBox="1"/>
          <p:nvPr/>
        </p:nvSpPr>
        <p:spPr>
          <a:xfrm>
            <a:off x="4724400" y="647700"/>
            <a:ext cx="9933940" cy="1128395"/>
          </a:xfrm>
          <a:prstGeom prst="rect">
            <a:avLst/>
          </a:prstGeom>
        </p:spPr>
        <p:txBody>
          <a:bodyPr lIns="0" tIns="0" rIns="0" bIns="0" rtlCol="0" anchor="t">
            <a:spAutoFit/>
          </a:bodyPr>
          <a:lstStyle/>
          <a:p>
            <a:pPr algn="ctr">
              <a:lnSpc>
                <a:spcPts val="4360"/>
              </a:lnSpc>
            </a:pPr>
            <a:r>
              <a:rPr lang="en-US" sz="3500" spc="300" dirty="0">
                <a:solidFill>
                  <a:srgbClr val="145DA0"/>
                </a:solidFill>
                <a:latin typeface="Cambria" panose="02040503050406030204" pitchFamily="18" charset="0"/>
                <a:ea typeface="Cambria" panose="02040503050406030204" pitchFamily="18" charset="0"/>
              </a:rPr>
              <a:t>TRƯỜNG ĐẠI HỌC QUY NHƠN</a:t>
            </a:r>
          </a:p>
          <a:p>
            <a:pPr algn="ctr">
              <a:lnSpc>
                <a:spcPts val="4360"/>
              </a:lnSpc>
            </a:pPr>
            <a:r>
              <a:rPr lang="en-US" sz="3500" spc="300" dirty="0">
                <a:solidFill>
                  <a:srgbClr val="145DA0"/>
                </a:solidFill>
                <a:latin typeface="Cambria" panose="02040503050406030204" pitchFamily="18" charset="0"/>
                <a:ea typeface="Cambria" panose="02040503050406030204" pitchFamily="18" charset="0"/>
              </a:rPr>
              <a:t>KHOA CÔNG NGHỆ THÔNG TIN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9">
                                            <p:txEl>
                                              <p:pRg st="0" end="0"/>
                                            </p:txEl>
                                          </p:spTgt>
                                        </p:tgtEl>
                                        <p:attrNameLst>
                                          <p:attrName>style.color</p:attrName>
                                        </p:attrNameLst>
                                      </p:cBhvr>
                                      <p:to>
                                        <p:clrVal>
                                          <a:schemeClr val="accent2"/>
                                        </p:clrVal>
                                      </p:to>
                                    </p:set>
                                    <p:set>
                                      <p:cBhvr>
                                        <p:cTn id="7" dur="500" fill="hold"/>
                                        <p:tgtEl>
                                          <p:spTgt spid="9">
                                            <p:txEl>
                                              <p:pRg st="0" end="0"/>
                                            </p:txEl>
                                          </p:spTgt>
                                        </p:tgtEl>
                                        <p:attrNameLst>
                                          <p:attrName>fillcolor</p:attrName>
                                        </p:attrNameLst>
                                      </p:cBhvr>
                                      <p:to>
                                        <p:clrVal>
                                          <a:schemeClr val="accent2"/>
                                        </p:clrVal>
                                      </p:to>
                                    </p:set>
                                    <p:set>
                                      <p:cBhvr>
                                        <p:cTn id="8" dur="500" fill="hold"/>
                                        <p:tgtEl>
                                          <p:spTgt spid="9">
                                            <p:txEl>
                                              <p:pRg st="0" end="0"/>
                                            </p:txEl>
                                          </p:spTgt>
                                        </p:tgtEl>
                                        <p:attrNameLst>
                                          <p:attrName>fill.type</p:attrName>
                                        </p:attrNameLst>
                                      </p:cBhvr>
                                      <p:to>
                                        <p:strVal val="solid"/>
                                      </p:to>
                                    </p:set>
                                  </p:childTnLst>
                                </p:cTn>
                              </p:par>
                              <p:par>
                                <p:cTn id="9" presetID="16" presetClass="emph" presetSubtype="0" fill="hold" nodeType="withEffect">
                                  <p:stCondLst>
                                    <p:cond delay="0"/>
                                  </p:stCondLst>
                                  <p:iterate type="lt">
                                    <p:tmPct val="4000"/>
                                  </p:iterate>
                                  <p:childTnLst>
                                    <p:set>
                                      <p:cBhvr override="childStyle">
                                        <p:cTn id="10" dur="500" fill="hold"/>
                                        <p:tgtEl>
                                          <p:spTgt spid="9">
                                            <p:txEl>
                                              <p:pRg st="1" end="1"/>
                                            </p:txEl>
                                          </p:spTgt>
                                        </p:tgtEl>
                                        <p:attrNameLst>
                                          <p:attrName>style.color</p:attrName>
                                        </p:attrNameLst>
                                      </p:cBhvr>
                                      <p:to>
                                        <p:clrVal>
                                          <a:schemeClr val="accent2"/>
                                        </p:clrVal>
                                      </p:to>
                                    </p:set>
                                    <p:set>
                                      <p:cBhvr>
                                        <p:cTn id="11" dur="500" fill="hold"/>
                                        <p:tgtEl>
                                          <p:spTgt spid="9">
                                            <p:txEl>
                                              <p:pRg st="1" end="1"/>
                                            </p:txEl>
                                          </p:spTgt>
                                        </p:tgtEl>
                                        <p:attrNameLst>
                                          <p:attrName>fillcolor</p:attrName>
                                        </p:attrNameLst>
                                      </p:cBhvr>
                                      <p:to>
                                        <p:clrVal>
                                          <a:schemeClr val="accent2"/>
                                        </p:clrVal>
                                      </p:to>
                                    </p:set>
                                    <p:set>
                                      <p:cBhvr>
                                        <p:cTn id="12" dur="500" fill="hold"/>
                                        <p:tgtEl>
                                          <p:spTgt spid="9">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3"/>
          <p:cNvSpPr txBox="1"/>
          <p:nvPr/>
        </p:nvSpPr>
        <p:spPr>
          <a:xfrm>
            <a:off x="2219960" y="5448300"/>
            <a:ext cx="8796655" cy="2070735"/>
          </a:xfrm>
          <a:prstGeom prst="rect">
            <a:avLst/>
          </a:prstGeom>
        </p:spPr>
        <p:txBody>
          <a:bodyPr lIns="0" tIns="0" rIns="0" bIns="0" rtlCol="0" anchor="t">
            <a:noAutofit/>
          </a:bodyPr>
          <a:lstStyle/>
          <a:p>
            <a:pPr algn="l">
              <a:lnSpc>
                <a:spcPts val="16800"/>
              </a:lnSpc>
            </a:pPr>
            <a:r>
              <a:rPr lang="en-US" sz="6900" spc="47" dirty="0">
                <a:solidFill>
                  <a:srgbClr val="56AAF0"/>
                </a:solidFill>
                <a:latin typeface="Apple Braille" pitchFamily="2" charset="0"/>
                <a:cs typeface="Arial" panose="020B0604020202020204" pitchFamily="34" charset="0"/>
              </a:rPr>
              <a:t>GIỚI THIỆU CHUNG</a:t>
            </a:r>
          </a:p>
        </p:txBody>
      </p:sp>
      <p:sp>
        <p:nvSpPr>
          <p:cNvPr id="2" name="Freeform 2"/>
          <p:cNvSpPr/>
          <p:nvPr/>
        </p:nvSpPr>
        <p:spPr>
          <a:xfrm rot="5400000">
            <a:off x="-2744617" y="2478033"/>
            <a:ext cx="10522735" cy="5490954"/>
          </a:xfrm>
          <a:custGeom>
            <a:avLst/>
            <a:gdLst/>
            <a:ahLst/>
            <a:cxnLst/>
            <a:rect l="l" t="t" r="r" b="b"/>
            <a:pathLst>
              <a:path w="10522735" h="5490954">
                <a:moveTo>
                  <a:pt x="0" y="0"/>
                </a:moveTo>
                <a:lnTo>
                  <a:pt x="10522734" y="0"/>
                </a:lnTo>
                <a:lnTo>
                  <a:pt x="10522734" y="5490954"/>
                </a:lnTo>
                <a:lnTo>
                  <a:pt x="0" y="54909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latin typeface="Apple Braille" pitchFamily="2" charset="0"/>
            </a:endParaRPr>
          </a:p>
        </p:txBody>
      </p:sp>
      <p:grpSp>
        <p:nvGrpSpPr>
          <p:cNvPr id="3" name="Group 3"/>
          <p:cNvGrpSpPr/>
          <p:nvPr/>
        </p:nvGrpSpPr>
        <p:grpSpPr>
          <a:xfrm>
            <a:off x="7065141" y="8217105"/>
            <a:ext cx="7009358" cy="1398154"/>
            <a:chOff x="0" y="0"/>
            <a:chExt cx="9345810" cy="1864205"/>
          </a:xfrm>
        </p:grpSpPr>
        <p:grpSp>
          <p:nvGrpSpPr>
            <p:cNvPr id="4" name="Group 4"/>
            <p:cNvGrpSpPr/>
            <p:nvPr/>
          </p:nvGrpSpPr>
          <p:grpSpPr>
            <a:xfrm>
              <a:off x="0" y="0"/>
              <a:ext cx="9345810" cy="1546271"/>
              <a:chOff x="0" y="0"/>
              <a:chExt cx="1250766" cy="206940"/>
            </a:xfrm>
          </p:grpSpPr>
          <p:sp>
            <p:nvSpPr>
              <p:cNvPr id="5" name="Freeform 5"/>
              <p:cNvSpPr/>
              <p:nvPr/>
            </p:nvSpPr>
            <p:spPr>
              <a:xfrm>
                <a:off x="18844" y="0"/>
                <a:ext cx="1213078" cy="206940"/>
              </a:xfrm>
              <a:custGeom>
                <a:avLst/>
                <a:gdLst/>
                <a:ahLst/>
                <a:cxnLst/>
                <a:rect l="l" t="t" r="r" b="b"/>
                <a:pathLst>
                  <a:path w="1213078" h="206940">
                    <a:moveTo>
                      <a:pt x="218760" y="0"/>
                    </a:moveTo>
                    <a:lnTo>
                      <a:pt x="1197518" y="0"/>
                    </a:lnTo>
                    <a:cubicBezTo>
                      <a:pt x="1203332" y="0"/>
                      <a:pt x="1208579" y="3488"/>
                      <a:pt x="1210829" y="8850"/>
                    </a:cubicBezTo>
                    <a:cubicBezTo>
                      <a:pt x="1213078" y="14212"/>
                      <a:pt x="1211891" y="20399"/>
                      <a:pt x="1207817" y="24548"/>
                    </a:cubicBezTo>
                    <a:lnTo>
                      <a:pt x="1052827" y="182392"/>
                    </a:lnTo>
                    <a:cubicBezTo>
                      <a:pt x="1037408" y="198094"/>
                      <a:pt x="1016325" y="206940"/>
                      <a:pt x="994318" y="206940"/>
                    </a:cubicBezTo>
                    <a:lnTo>
                      <a:pt x="15560" y="206940"/>
                    </a:lnTo>
                    <a:cubicBezTo>
                      <a:pt x="9746" y="206940"/>
                      <a:pt x="4499" y="203452"/>
                      <a:pt x="2249" y="198090"/>
                    </a:cubicBezTo>
                    <a:cubicBezTo>
                      <a:pt x="0" y="192728"/>
                      <a:pt x="1187" y="186541"/>
                      <a:pt x="5261" y="182392"/>
                    </a:cubicBezTo>
                    <a:lnTo>
                      <a:pt x="160251" y="24548"/>
                    </a:lnTo>
                    <a:cubicBezTo>
                      <a:pt x="175670" y="8846"/>
                      <a:pt x="196753" y="0"/>
                      <a:pt x="218760" y="0"/>
                    </a:cubicBezTo>
                    <a:close/>
                  </a:path>
                </a:pathLst>
              </a:custGeom>
              <a:solidFill>
                <a:srgbClr val="3275C5"/>
              </a:solidFill>
            </p:spPr>
            <p:txBody>
              <a:bodyPr/>
              <a:lstStyle/>
              <a:p>
                <a:endParaRPr lang="en-VN">
                  <a:latin typeface="Apple Braille" pitchFamily="2" charset="0"/>
                </a:endParaRPr>
              </a:p>
            </p:txBody>
          </p:sp>
          <p:sp>
            <p:nvSpPr>
              <p:cNvPr id="6" name="TextBox 6"/>
              <p:cNvSpPr txBox="1"/>
              <p:nvPr/>
            </p:nvSpPr>
            <p:spPr>
              <a:xfrm>
                <a:off x="101600" y="19050"/>
                <a:ext cx="1047566" cy="187890"/>
              </a:xfrm>
              <a:prstGeom prst="rect">
                <a:avLst/>
              </a:prstGeom>
            </p:spPr>
            <p:txBody>
              <a:bodyPr lIns="50800" tIns="50800" rIns="50800" bIns="50800" rtlCol="0" anchor="ctr"/>
              <a:lstStyle/>
              <a:p>
                <a:pPr algn="ctr">
                  <a:lnSpc>
                    <a:spcPts val="1995"/>
                  </a:lnSpc>
                </a:pPr>
                <a:endParaRPr>
                  <a:latin typeface="Apple Braille" pitchFamily="2" charset="0"/>
                </a:endParaRPr>
              </a:p>
            </p:txBody>
          </p:sp>
        </p:grpSp>
        <p:grpSp>
          <p:nvGrpSpPr>
            <p:cNvPr id="7" name="Group 7"/>
            <p:cNvGrpSpPr/>
            <p:nvPr/>
          </p:nvGrpSpPr>
          <p:grpSpPr>
            <a:xfrm>
              <a:off x="4451974" y="1170495"/>
              <a:ext cx="4192850" cy="693710"/>
              <a:chOff x="0" y="0"/>
              <a:chExt cx="1250766" cy="206940"/>
            </a:xfrm>
          </p:grpSpPr>
          <p:sp>
            <p:nvSpPr>
              <p:cNvPr id="8" name="Freeform 8"/>
              <p:cNvSpPr/>
              <p:nvPr/>
            </p:nvSpPr>
            <p:spPr>
              <a:xfrm>
                <a:off x="22107" y="0"/>
                <a:ext cx="1206553" cy="206940"/>
              </a:xfrm>
              <a:custGeom>
                <a:avLst/>
                <a:gdLst/>
                <a:ahLst/>
                <a:cxnLst/>
                <a:rect l="l" t="t" r="r" b="b"/>
                <a:pathLst>
                  <a:path w="1206553" h="206940">
                    <a:moveTo>
                      <a:pt x="221454" y="0"/>
                    </a:moveTo>
                    <a:lnTo>
                      <a:pt x="1188298" y="0"/>
                    </a:lnTo>
                    <a:cubicBezTo>
                      <a:pt x="1195119" y="0"/>
                      <a:pt x="1201274" y="4093"/>
                      <a:pt x="1203913" y="10382"/>
                    </a:cubicBezTo>
                    <a:cubicBezTo>
                      <a:pt x="1206552" y="16672"/>
                      <a:pt x="1205160" y="23932"/>
                      <a:pt x="1200381" y="28799"/>
                    </a:cubicBezTo>
                    <a:lnTo>
                      <a:pt x="1053737" y="178141"/>
                    </a:lnTo>
                    <a:cubicBezTo>
                      <a:pt x="1035649" y="196563"/>
                      <a:pt x="1010915" y="206940"/>
                      <a:pt x="985098" y="206940"/>
                    </a:cubicBezTo>
                    <a:lnTo>
                      <a:pt x="18254" y="206940"/>
                    </a:lnTo>
                    <a:cubicBezTo>
                      <a:pt x="11433" y="206940"/>
                      <a:pt x="5278" y="202848"/>
                      <a:pt x="2639" y="196558"/>
                    </a:cubicBezTo>
                    <a:cubicBezTo>
                      <a:pt x="0" y="190268"/>
                      <a:pt x="1392" y="183008"/>
                      <a:pt x="6171" y="178141"/>
                    </a:cubicBezTo>
                    <a:lnTo>
                      <a:pt x="152815" y="28799"/>
                    </a:lnTo>
                    <a:cubicBezTo>
                      <a:pt x="170903" y="10377"/>
                      <a:pt x="195637" y="0"/>
                      <a:pt x="221454" y="0"/>
                    </a:cubicBezTo>
                    <a:close/>
                  </a:path>
                </a:pathLst>
              </a:custGeom>
              <a:solidFill>
                <a:srgbClr val="64CAF4"/>
              </a:solidFill>
            </p:spPr>
            <p:txBody>
              <a:bodyPr/>
              <a:lstStyle/>
              <a:p>
                <a:endParaRPr lang="en-VN">
                  <a:latin typeface="Apple Braille" pitchFamily="2" charset="0"/>
                </a:endParaRPr>
              </a:p>
            </p:txBody>
          </p:sp>
          <p:sp>
            <p:nvSpPr>
              <p:cNvPr id="9" name="TextBox 9"/>
              <p:cNvSpPr txBox="1"/>
              <p:nvPr/>
            </p:nvSpPr>
            <p:spPr>
              <a:xfrm>
                <a:off x="101600" y="19050"/>
                <a:ext cx="1047566" cy="187890"/>
              </a:xfrm>
              <a:prstGeom prst="rect">
                <a:avLst/>
              </a:prstGeom>
            </p:spPr>
            <p:txBody>
              <a:bodyPr lIns="50800" tIns="50800" rIns="50800" bIns="50800" rtlCol="0" anchor="ctr"/>
              <a:lstStyle/>
              <a:p>
                <a:pPr algn="ctr">
                  <a:lnSpc>
                    <a:spcPts val="1995"/>
                  </a:lnSpc>
                </a:pPr>
                <a:endParaRPr>
                  <a:latin typeface="Apple Braille" pitchFamily="2" charset="0"/>
                </a:endParaRPr>
              </a:p>
            </p:txBody>
          </p:sp>
        </p:grpSp>
      </p:grpSp>
      <p:sp>
        <p:nvSpPr>
          <p:cNvPr id="11" name="Freeform 11"/>
          <p:cNvSpPr/>
          <p:nvPr/>
        </p:nvSpPr>
        <p:spPr>
          <a:xfrm>
            <a:off x="12047669" y="8366125"/>
            <a:ext cx="816115" cy="752380"/>
          </a:xfrm>
          <a:custGeom>
            <a:avLst/>
            <a:gdLst/>
            <a:ahLst/>
            <a:cxnLst/>
            <a:rect l="l" t="t" r="r" b="b"/>
            <a:pathLst>
              <a:path w="816115" h="752380">
                <a:moveTo>
                  <a:pt x="0" y="0"/>
                </a:moveTo>
                <a:lnTo>
                  <a:pt x="816115" y="0"/>
                </a:lnTo>
                <a:lnTo>
                  <a:pt x="816115" y="752380"/>
                </a:lnTo>
                <a:lnTo>
                  <a:pt x="0" y="752380"/>
                </a:lnTo>
                <a:lnTo>
                  <a:pt x="0" y="0"/>
                </a:lnTo>
                <a:close/>
              </a:path>
            </a:pathLst>
          </a:custGeom>
          <a:blipFill>
            <a:blip r:embed="rId4"/>
            <a:stretch>
              <a:fillRect/>
            </a:stretch>
          </a:blipFill>
        </p:spPr>
        <p:txBody>
          <a:bodyPr/>
          <a:lstStyle/>
          <a:p>
            <a:endParaRPr lang="en-VN">
              <a:latin typeface="Apple Braille" pitchFamily="2" charset="0"/>
            </a:endParaRPr>
          </a:p>
        </p:txBody>
      </p:sp>
      <p:sp>
        <p:nvSpPr>
          <p:cNvPr id="12" name="TextBox 12"/>
          <p:cNvSpPr txBox="1"/>
          <p:nvPr/>
        </p:nvSpPr>
        <p:spPr>
          <a:xfrm>
            <a:off x="2286000" y="4152900"/>
            <a:ext cx="3553460" cy="1269899"/>
          </a:xfrm>
          <a:prstGeom prst="rect">
            <a:avLst/>
          </a:prstGeom>
        </p:spPr>
        <p:txBody>
          <a:bodyPr wrap="square" lIns="0" tIns="0" rIns="0" bIns="0" rtlCol="0" anchor="t">
            <a:spAutoFit/>
          </a:bodyPr>
          <a:lstStyle/>
          <a:p>
            <a:pPr algn="l">
              <a:lnSpc>
                <a:spcPts val="11200"/>
              </a:lnSpc>
            </a:pPr>
            <a:r>
              <a:rPr lang="en-US" sz="6600" dirty="0">
                <a:solidFill>
                  <a:srgbClr val="3275C5"/>
                </a:solidFill>
                <a:latin typeface="Apple Braille" pitchFamily="2" charset="0"/>
                <a:cs typeface="Arial" panose="020B0604020202020204" pitchFamily="34" charset="0"/>
              </a:rPr>
              <a:t>PHẦN 1</a:t>
            </a:r>
          </a:p>
        </p:txBody>
      </p:sp>
      <p:grpSp>
        <p:nvGrpSpPr>
          <p:cNvPr id="14" name="Group 14"/>
          <p:cNvGrpSpPr/>
          <p:nvPr/>
        </p:nvGrpSpPr>
        <p:grpSpPr>
          <a:xfrm>
            <a:off x="8671405" y="1247940"/>
            <a:ext cx="6733218" cy="5830663"/>
            <a:chOff x="0" y="0"/>
            <a:chExt cx="4282440" cy="3708400"/>
          </a:xfrm>
        </p:grpSpPr>
        <p:sp>
          <p:nvSpPr>
            <p:cNvPr id="15" name="Freeform 1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72052" t="-10460" b="-10460"/>
              </a:stretch>
            </a:blipFill>
          </p:spPr>
          <p:txBody>
            <a:bodyPr/>
            <a:lstStyle/>
            <a:p>
              <a:endParaRPr lang="en-VN">
                <a:latin typeface="Apple Braille" pitchFamily="2" charset="0"/>
              </a:endParaRPr>
            </a:p>
          </p:txBody>
        </p:sp>
      </p:grpSp>
      <p:grpSp>
        <p:nvGrpSpPr>
          <p:cNvPr id="16" name="Group 16"/>
          <p:cNvGrpSpPr/>
          <p:nvPr/>
        </p:nvGrpSpPr>
        <p:grpSpPr>
          <a:xfrm>
            <a:off x="14172792" y="4367411"/>
            <a:ext cx="6406877" cy="5505910"/>
            <a:chOff x="0" y="0"/>
            <a:chExt cx="812800" cy="698500"/>
          </a:xfrm>
        </p:grpSpPr>
        <p:sp>
          <p:nvSpPr>
            <p:cNvPr id="17" name="Freeform 1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1B70E1">
                    <a:alpha val="40000"/>
                  </a:srgbClr>
                </a:gs>
                <a:gs pos="100000">
                  <a:srgbClr val="9CF4F8">
                    <a:alpha val="40000"/>
                  </a:srgbClr>
                </a:gs>
              </a:gsLst>
              <a:lin ang="0"/>
            </a:gradFill>
          </p:spPr>
          <p:txBody>
            <a:bodyPr/>
            <a:lstStyle/>
            <a:p>
              <a:endParaRPr lang="en-VN">
                <a:latin typeface="Apple Braille" pitchFamily="2" charset="0"/>
              </a:endParaRPr>
            </a:p>
          </p:txBody>
        </p:sp>
        <p:sp>
          <p:nvSpPr>
            <p:cNvPr id="18" name="TextBox 18"/>
            <p:cNvSpPr txBox="1"/>
            <p:nvPr/>
          </p:nvSpPr>
          <p:spPr>
            <a:xfrm>
              <a:off x="114300" y="-28575"/>
              <a:ext cx="584200" cy="727075"/>
            </a:xfrm>
            <a:prstGeom prst="rect">
              <a:avLst/>
            </a:prstGeom>
          </p:spPr>
          <p:txBody>
            <a:bodyPr lIns="50800" tIns="50800" rIns="50800" bIns="50800" rtlCol="0" anchor="ctr"/>
            <a:lstStyle/>
            <a:p>
              <a:pPr algn="ctr">
                <a:lnSpc>
                  <a:spcPts val="2660"/>
                </a:lnSpc>
                <a:spcBef>
                  <a:spcPct val="0"/>
                </a:spcBef>
              </a:pPr>
              <a:endParaRPr>
                <a:latin typeface="Apple Braille" pitchFamily="2" charset="0"/>
              </a:endParaRPr>
            </a:p>
          </p:txBody>
        </p:sp>
      </p:grpSp>
      <p:grpSp>
        <p:nvGrpSpPr>
          <p:cNvPr id="19" name="Group 19"/>
          <p:cNvGrpSpPr/>
          <p:nvPr/>
        </p:nvGrpSpPr>
        <p:grpSpPr>
          <a:xfrm>
            <a:off x="14085821" y="-1886632"/>
            <a:ext cx="6733218" cy="5830663"/>
            <a:chOff x="0" y="0"/>
            <a:chExt cx="4282440" cy="3708400"/>
          </a:xfrm>
        </p:grpSpPr>
        <p:sp>
          <p:nvSpPr>
            <p:cNvPr id="20" name="Freeform 20"/>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25631" r="-4262"/>
              </a:stretch>
            </a:blipFill>
          </p:spPr>
          <p:txBody>
            <a:bodyPr/>
            <a:lstStyle/>
            <a:p>
              <a:endParaRPr lang="en-VN">
                <a:latin typeface="Apple Braille" pitchFamily="2" charset="0"/>
              </a:endParaRPr>
            </a:p>
          </p:txBody>
        </p:sp>
      </p:grpSp>
      <p:grpSp>
        <p:nvGrpSpPr>
          <p:cNvPr id="21" name="Group 21"/>
          <p:cNvGrpSpPr/>
          <p:nvPr/>
        </p:nvGrpSpPr>
        <p:grpSpPr>
          <a:xfrm>
            <a:off x="8880474" y="-4699387"/>
            <a:ext cx="6479547" cy="5568361"/>
            <a:chOff x="0" y="0"/>
            <a:chExt cx="812800" cy="698500"/>
          </a:xfrm>
        </p:grpSpPr>
        <p:sp>
          <p:nvSpPr>
            <p:cNvPr id="22" name="Freeform 2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1B70E1">
                    <a:alpha val="40000"/>
                  </a:srgbClr>
                </a:gs>
                <a:gs pos="100000">
                  <a:srgbClr val="9CF4F8">
                    <a:alpha val="40000"/>
                  </a:srgbClr>
                </a:gs>
              </a:gsLst>
              <a:lin ang="0"/>
            </a:gradFill>
          </p:spPr>
          <p:txBody>
            <a:bodyPr/>
            <a:lstStyle/>
            <a:p>
              <a:endParaRPr lang="en-VN">
                <a:latin typeface="Apple Braille" pitchFamily="2" charset="0"/>
              </a:endParaRPr>
            </a:p>
          </p:txBody>
        </p:sp>
        <p:sp>
          <p:nvSpPr>
            <p:cNvPr id="23" name="TextBox 23"/>
            <p:cNvSpPr txBox="1"/>
            <p:nvPr/>
          </p:nvSpPr>
          <p:spPr>
            <a:xfrm>
              <a:off x="114300" y="-28575"/>
              <a:ext cx="584200" cy="727075"/>
            </a:xfrm>
            <a:prstGeom prst="rect">
              <a:avLst/>
            </a:prstGeom>
          </p:spPr>
          <p:txBody>
            <a:bodyPr lIns="50800" tIns="50800" rIns="50800" bIns="50800" rtlCol="0" anchor="ctr"/>
            <a:lstStyle/>
            <a:p>
              <a:pPr algn="ctr">
                <a:lnSpc>
                  <a:spcPts val="2660"/>
                </a:lnSpc>
                <a:spcBef>
                  <a:spcPct val="0"/>
                </a:spcBef>
              </a:pPr>
              <a:endParaRPr>
                <a:latin typeface="Apple Braille" pitchFamily="2" charset="0"/>
              </a:endParaRPr>
            </a:p>
          </p:txBody>
        </p:sp>
      </p:grpSp>
      <p:cxnSp>
        <p:nvCxnSpPr>
          <p:cNvPr id="27" name="Google Shape;117;p3"/>
          <p:cNvCxnSpPr/>
          <p:nvPr/>
        </p:nvCxnSpPr>
        <p:spPr>
          <a:xfrm>
            <a:off x="2361956" y="7341850"/>
            <a:ext cx="8387080" cy="0"/>
          </a:xfrm>
          <a:prstGeom prst="straightConnector1">
            <a:avLst/>
          </a:prstGeom>
          <a:noFill/>
          <a:ln w="38100" cap="flat" cmpd="sng">
            <a:solidFill>
              <a:srgbClr val="004AAD"/>
            </a:solidFill>
            <a:prstDash val="solid"/>
            <a:round/>
            <a:headEnd type="none" w="sm" len="sm"/>
            <a:tailEnd type="none" w="sm" len="sm"/>
          </a:ln>
        </p:spPr>
      </p:cxnSp>
      <p:cxnSp>
        <p:nvCxnSpPr>
          <p:cNvPr id="28" name="Google Shape;117;p3"/>
          <p:cNvCxnSpPr/>
          <p:nvPr/>
        </p:nvCxnSpPr>
        <p:spPr>
          <a:xfrm>
            <a:off x="2285756" y="5424785"/>
            <a:ext cx="6934200" cy="23495"/>
          </a:xfrm>
          <a:prstGeom prst="straightConnector1">
            <a:avLst/>
          </a:prstGeom>
          <a:noFill/>
          <a:ln w="38100" cap="flat" cmpd="sng">
            <a:solidFill>
              <a:srgbClr val="004AAD"/>
            </a:solidFill>
            <a:prstDash val="solid"/>
            <a:round/>
            <a:headEnd type="none" w="sm" len="sm"/>
            <a:tailEnd type="none" w="sm" len="sm"/>
          </a:ln>
        </p:spPr>
      </p:cxnSp>
      <p:sp>
        <p:nvSpPr>
          <p:cNvPr id="29" name="Freeform 18"/>
          <p:cNvSpPr/>
          <p:nvPr/>
        </p:nvSpPr>
        <p:spPr>
          <a:xfrm rot="20275352">
            <a:off x="3408302" y="-2596798"/>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VN">
              <a:latin typeface="Apple Braille" pitchFamily="2" charset="0"/>
            </a:endParaRPr>
          </a:p>
        </p:txBody>
      </p:sp>
      <p:sp>
        <p:nvSpPr>
          <p:cNvPr id="30" name="Freeform 17"/>
          <p:cNvSpPr/>
          <p:nvPr/>
        </p:nvSpPr>
        <p:spPr>
          <a:xfrm rot="2984660">
            <a:off x="12720002" y="8925402"/>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VN">
              <a:latin typeface="Apple Braille" pitchFamily="2" charset="0"/>
            </a:endParaRPr>
          </a:p>
        </p:txBody>
      </p:sp>
      <p:sp>
        <p:nvSpPr>
          <p:cNvPr id="25" name="Text Box 24"/>
          <p:cNvSpPr txBox="1"/>
          <p:nvPr/>
        </p:nvSpPr>
        <p:spPr>
          <a:xfrm>
            <a:off x="789940" y="10667365"/>
            <a:ext cx="6096000" cy="368300"/>
          </a:xfrm>
          <a:prstGeom prst="rect">
            <a:avLst/>
          </a:prstGeom>
          <a:noFill/>
        </p:spPr>
        <p:txBody>
          <a:bodyPr wrap="square" rtlCol="0">
            <a:spAutoFit/>
          </a:bodyPr>
          <a:lstStyle/>
          <a:p>
            <a:pPr marL="285750" indent="-285750">
              <a:buFont typeface="Arial" panose="020B0604020202020204" pitchFamily="34" charset="0"/>
              <a:buChar char="•"/>
            </a:pPr>
            <a:endParaRPr lang="en-US">
              <a:latin typeface="Apple Braille" pitchFamily="2" charset="0"/>
            </a:endParaRPr>
          </a:p>
        </p:txBody>
      </p:sp>
      <p:pic>
        <p:nvPicPr>
          <p:cNvPr id="26" name="Picture 25" descr="A logo with a globe and text&#10;&#10;Description automatically generated">
            <a:extLst>
              <a:ext uri="{FF2B5EF4-FFF2-40B4-BE49-F238E27FC236}">
                <a16:creationId xmlns:a16="http://schemas.microsoft.com/office/drawing/2014/main" id="{C311EE75-9D61-4B71-07BE-EC8FE8950238}"/>
              </a:ext>
            </a:extLst>
          </p:cNvPr>
          <p:cNvPicPr>
            <a:picLocks noChangeAspect="1"/>
          </p:cNvPicPr>
          <p:nvPr/>
        </p:nvPicPr>
        <p:blipFill>
          <a:blip r:embed="rId9"/>
          <a:stretch>
            <a:fillRect/>
          </a:stretch>
        </p:blipFill>
        <p:spPr>
          <a:xfrm>
            <a:off x="762913" y="497322"/>
            <a:ext cx="1501235" cy="15012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Google Shape;88;p1"/>
          <p:cNvSpPr/>
          <p:nvPr/>
        </p:nvSpPr>
        <p:spPr>
          <a:xfrm>
            <a:off x="-316059" y="-179070"/>
            <a:ext cx="18364200" cy="1064514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stretch>
              <a:fillRect/>
            </a:stretch>
          </a:blipFill>
          <a:ln>
            <a:noFill/>
          </a:ln>
        </p:spPr>
        <p:txBody>
          <a:bodyPr/>
          <a:lstStyle/>
          <a:p>
            <a:endParaRPr lang="en-VN" dirty="0">
              <a:latin typeface="Apple Braille" pitchFamily="2" charset="0"/>
            </a:endParaRPr>
          </a:p>
        </p:txBody>
      </p:sp>
      <p:sp>
        <p:nvSpPr>
          <p:cNvPr id="66" name="Text Box 65"/>
          <p:cNvSpPr txBox="1"/>
          <p:nvPr/>
        </p:nvSpPr>
        <p:spPr>
          <a:xfrm>
            <a:off x="4773930" y="-38100"/>
            <a:ext cx="8626011" cy="2297430"/>
          </a:xfrm>
          <a:prstGeom prst="rect">
            <a:avLst/>
          </a:prstGeom>
          <a:noFill/>
        </p:spPr>
        <p:txBody>
          <a:bodyPr wrap="square" rtlCol="0">
            <a:noAutofit/>
            <a:scene3d>
              <a:camera prst="orthographicFront"/>
              <a:lightRig rig="threePt" dir="t"/>
            </a:scene3d>
          </a:bodyPr>
          <a:lstStyle/>
          <a:p>
            <a:r>
              <a:rPr lang="en-US" sz="6600" b="1" dirty="0">
                <a:ln w="15875"/>
                <a:gradFill>
                  <a:gsLst>
                    <a:gs pos="0">
                      <a:schemeClr val="accent1">
                        <a:lumOff val="-19973"/>
                        <a:satOff val="20000"/>
                      </a:schemeClr>
                    </a:gs>
                    <a:gs pos="100000">
                      <a:schemeClr val="accent1">
                        <a:lumOff val="15000"/>
                        <a:satOff val="-14973"/>
                      </a:schemeClr>
                    </a:gs>
                  </a:gsLst>
                  <a:lin ang="0" scaled="0"/>
                </a:gradFill>
                <a:effectLst/>
                <a:latin typeface="Apple Braille" pitchFamily="2" charset="0"/>
                <a:cs typeface="Nirmala UI" panose="020B0502040204020203" charset="0"/>
              </a:rPr>
              <a:t>GIỚI THIỆU CHUNG</a:t>
            </a:r>
          </a:p>
        </p:txBody>
      </p:sp>
      <p:cxnSp>
        <p:nvCxnSpPr>
          <p:cNvPr id="3" name="Google Shape;160;p5"/>
          <p:cNvCxnSpPr/>
          <p:nvPr/>
        </p:nvCxnSpPr>
        <p:spPr>
          <a:xfrm flipV="1">
            <a:off x="3505200" y="1028572"/>
            <a:ext cx="9982200" cy="28575"/>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sp>
        <p:nvSpPr>
          <p:cNvPr id="65" name="Freeform 2"/>
          <p:cNvSpPr/>
          <p:nvPr/>
        </p:nvSpPr>
        <p:spPr>
          <a:xfrm rot="5400000" flipV="1">
            <a:off x="11047730" y="2477770"/>
            <a:ext cx="11116310" cy="5779770"/>
          </a:xfrm>
          <a:custGeom>
            <a:avLst/>
            <a:gdLst/>
            <a:ahLst/>
            <a:cxnLst/>
            <a:rect l="l" t="t" r="r" b="b"/>
            <a:pathLst>
              <a:path w="10522735" h="5490954">
                <a:moveTo>
                  <a:pt x="0" y="0"/>
                </a:moveTo>
                <a:lnTo>
                  <a:pt x="10522734" y="0"/>
                </a:lnTo>
                <a:lnTo>
                  <a:pt x="10522734" y="5490954"/>
                </a:lnTo>
                <a:lnTo>
                  <a:pt x="0" y="54909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latin typeface="Apple Braille" pitchFamily="2" charset="0"/>
            </a:endParaRPr>
          </a:p>
        </p:txBody>
      </p:sp>
      <p:grpSp>
        <p:nvGrpSpPr>
          <p:cNvPr id="11" name="Group 10"/>
          <p:cNvGrpSpPr/>
          <p:nvPr/>
        </p:nvGrpSpPr>
        <p:grpSpPr>
          <a:xfrm>
            <a:off x="2819400" y="123825"/>
            <a:ext cx="1421130" cy="1421130"/>
            <a:chOff x="4440" y="2235"/>
            <a:chExt cx="2238" cy="2238"/>
          </a:xfrm>
        </p:grpSpPr>
        <p:sp>
          <p:nvSpPr>
            <p:cNvPr id="37" name="Oval 36"/>
            <p:cNvSpPr/>
            <p:nvPr/>
          </p:nvSpPr>
          <p:spPr>
            <a:xfrm>
              <a:off x="4440" y="2235"/>
              <a:ext cx="2238" cy="2238"/>
            </a:xfrm>
            <a:prstGeom prst="ellipse">
              <a:avLst/>
            </a:prstGeom>
            <a:solidFill>
              <a:schemeClr val="bg1"/>
            </a:solidFill>
          </p:spPr>
          <p:style>
            <a:lnRef idx="0">
              <a:srgbClr val="FFFFFF"/>
            </a:lnRef>
            <a:fillRef idx="3">
              <a:schemeClr val="accent1"/>
            </a:fillRef>
            <a:effectRef idx="0">
              <a:srgbClr val="FFFFFF"/>
            </a:effectRef>
            <a:fontRef idx="minor">
              <a:schemeClr val="lt1"/>
            </a:fontRef>
          </p:style>
          <p:txBody>
            <a:bodyPr rtlCol="0" anchor="ctr"/>
            <a:lstStyle/>
            <a:p>
              <a:pPr algn="ctr"/>
              <a:endParaRPr lang="en-US" sz="2700">
                <a:latin typeface="Apple Braille" pitchFamily="2" charset="0"/>
              </a:endParaRPr>
            </a:p>
          </p:txBody>
        </p:sp>
        <p:sp>
          <p:nvSpPr>
            <p:cNvPr id="38" name="Oval 37"/>
            <p:cNvSpPr/>
            <p:nvPr/>
          </p:nvSpPr>
          <p:spPr>
            <a:xfrm>
              <a:off x="4680" y="2460"/>
              <a:ext cx="1793" cy="179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Apple Braille" pitchFamily="2" charset="0"/>
                  <a:cs typeface="Times New Roman" panose="02020603050405020304" pitchFamily="18" charset="0"/>
                </a:rPr>
                <a:t>01</a:t>
              </a:r>
            </a:p>
          </p:txBody>
        </p:sp>
      </p:grpSp>
      <p:sp>
        <p:nvSpPr>
          <p:cNvPr id="6" name="Google Shape;194;p6"/>
          <p:cNvSpPr/>
          <p:nvPr/>
        </p:nvSpPr>
        <p:spPr>
          <a:xfrm>
            <a:off x="-565785" y="1417320"/>
            <a:ext cx="2246630" cy="970280"/>
          </a:xfrm>
          <a:prstGeom prst="flowChartTerminator">
            <a:avLst/>
          </a:prstGeom>
          <a:solidFill>
            <a:srgbClr val="00B0F0"/>
          </a:solidFill>
          <a:ln w="9525" cap="flat" cmpd="sng">
            <a:solidFill>
              <a:srgbClr val="45A9C4"/>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a:solidFill>
                  <a:schemeClr val="lt1"/>
                </a:solidFill>
                <a:latin typeface="Apple Braille" pitchFamily="2" charset="0"/>
                <a:ea typeface="Calibri" panose="020F0502020204030204"/>
                <a:cs typeface="Nirmala UI" panose="020B0502040204020203" charset="0"/>
                <a:sym typeface="Calibri" panose="020F0502020204030204"/>
              </a:rPr>
              <a:t>1</a:t>
            </a:r>
          </a:p>
        </p:txBody>
      </p:sp>
      <p:sp>
        <p:nvSpPr>
          <p:cNvPr id="134" name="Google Shape;162;p5"/>
          <p:cNvSpPr txBox="1"/>
          <p:nvPr/>
        </p:nvSpPr>
        <p:spPr>
          <a:xfrm>
            <a:off x="1839984" y="1286053"/>
            <a:ext cx="12824168" cy="1080296"/>
          </a:xfrm>
          <a:prstGeom prst="rect">
            <a:avLst/>
          </a:prstGeom>
          <a:noFill/>
          <a:ln>
            <a:noFill/>
          </a:ln>
        </p:spPr>
        <p:txBody>
          <a:bodyPr spcFirstLastPara="1" wrap="square" lIns="0" tIns="0" rIns="0" bIns="0" anchor="t" anchorCtr="0">
            <a:spAutoFit/>
          </a:bodyPr>
          <a:lstStyle/>
          <a:p>
            <a:pPr marL="0" marR="0" lvl="0" indent="0" algn="l" rtl="0">
              <a:lnSpc>
                <a:spcPct val="195000"/>
              </a:lnSpc>
              <a:spcBef>
                <a:spcPts val="0"/>
              </a:spcBef>
              <a:spcAft>
                <a:spcPts val="0"/>
              </a:spcAft>
              <a:buNone/>
            </a:pPr>
            <a:r>
              <a:rPr lang="en-US" sz="3600" b="1" dirty="0">
                <a:solidFill>
                  <a:srgbClr val="0D0F68"/>
                </a:solidFill>
                <a:latin typeface="Apple Braille" pitchFamily="2" charset="0"/>
                <a:ea typeface="Arial" panose="020B0604020202020204"/>
                <a:cs typeface="Arial" panose="020B0604020202020204"/>
                <a:sym typeface="Arial" panose="020B0604020202020204"/>
              </a:rPr>
              <a:t>QUẢN LÝ CHUỖI CUNG ỨNG THÁCH THỨC &amp; GIẢI PHÁP </a:t>
            </a:r>
          </a:p>
        </p:txBody>
      </p:sp>
      <p:pic>
        <p:nvPicPr>
          <p:cNvPr id="4" name="Picture 3" descr="A logo with a globe and text&#10;&#10;Description automatically generated">
            <a:extLst>
              <a:ext uri="{FF2B5EF4-FFF2-40B4-BE49-F238E27FC236}">
                <a16:creationId xmlns:a16="http://schemas.microsoft.com/office/drawing/2014/main" id="{BE96B5A6-BCE0-449B-9344-AAAD82325D9E}"/>
              </a:ext>
            </a:extLst>
          </p:cNvPr>
          <p:cNvPicPr>
            <a:picLocks noChangeAspect="1"/>
          </p:cNvPicPr>
          <p:nvPr/>
        </p:nvPicPr>
        <p:blipFill>
          <a:blip r:embed="rId5"/>
          <a:stretch>
            <a:fillRect/>
          </a:stretch>
        </p:blipFill>
        <p:spPr>
          <a:xfrm>
            <a:off x="16810353" y="100985"/>
            <a:ext cx="1237788" cy="1237788"/>
          </a:xfrm>
          <a:prstGeom prst="rect">
            <a:avLst/>
          </a:prstGeom>
        </p:spPr>
      </p:pic>
      <p:grpSp>
        <p:nvGrpSpPr>
          <p:cNvPr id="26" name="Google Shape;362;p38">
            <a:extLst>
              <a:ext uri="{FF2B5EF4-FFF2-40B4-BE49-F238E27FC236}">
                <a16:creationId xmlns:a16="http://schemas.microsoft.com/office/drawing/2014/main" id="{9055808E-4564-6488-D5EC-CC050972A268}"/>
              </a:ext>
            </a:extLst>
          </p:cNvPr>
          <p:cNvGrpSpPr/>
          <p:nvPr/>
        </p:nvGrpSpPr>
        <p:grpSpPr>
          <a:xfrm>
            <a:off x="1664443" y="3311092"/>
            <a:ext cx="1219200" cy="1161682"/>
            <a:chOff x="4792819" y="2090612"/>
            <a:chExt cx="376762" cy="376791"/>
          </a:xfrm>
          <a:solidFill>
            <a:srgbClr val="002060"/>
          </a:solidFill>
        </p:grpSpPr>
        <p:sp>
          <p:nvSpPr>
            <p:cNvPr id="27" name="Google Shape;363;p38">
              <a:extLst>
                <a:ext uri="{FF2B5EF4-FFF2-40B4-BE49-F238E27FC236}">
                  <a16:creationId xmlns:a16="http://schemas.microsoft.com/office/drawing/2014/main" id="{6955FB17-081C-F56D-E1CC-1415D5007842}"/>
                </a:ext>
              </a:extLst>
            </p:cNvPr>
            <p:cNvSpPr/>
            <p:nvPr/>
          </p:nvSpPr>
          <p:spPr>
            <a:xfrm>
              <a:off x="4992193" y="2179659"/>
              <a:ext cx="66298" cy="66270"/>
            </a:xfrm>
            <a:custGeom>
              <a:avLst/>
              <a:gdLst/>
              <a:ahLst/>
              <a:cxnLst/>
              <a:rect l="l" t="t" r="r" b="b"/>
              <a:pathLst>
                <a:path w="2346" h="2345" extrusionOk="0">
                  <a:moveTo>
                    <a:pt x="1173" y="781"/>
                  </a:moveTo>
                  <a:cubicBezTo>
                    <a:pt x="1389" y="781"/>
                    <a:pt x="1564" y="956"/>
                    <a:pt x="1564" y="1172"/>
                  </a:cubicBezTo>
                  <a:cubicBezTo>
                    <a:pt x="1564" y="1388"/>
                    <a:pt x="1389" y="1563"/>
                    <a:pt x="1173" y="1563"/>
                  </a:cubicBezTo>
                  <a:cubicBezTo>
                    <a:pt x="957" y="1563"/>
                    <a:pt x="782" y="1388"/>
                    <a:pt x="782" y="1172"/>
                  </a:cubicBezTo>
                  <a:cubicBezTo>
                    <a:pt x="782" y="956"/>
                    <a:pt x="957" y="781"/>
                    <a:pt x="1173" y="781"/>
                  </a:cubicBezTo>
                  <a:close/>
                  <a:moveTo>
                    <a:pt x="1173" y="1"/>
                  </a:moveTo>
                  <a:cubicBezTo>
                    <a:pt x="527" y="1"/>
                    <a:pt x="1" y="526"/>
                    <a:pt x="1" y="1172"/>
                  </a:cubicBezTo>
                  <a:cubicBezTo>
                    <a:pt x="1" y="1818"/>
                    <a:pt x="527" y="2344"/>
                    <a:pt x="1173" y="2344"/>
                  </a:cubicBezTo>
                  <a:cubicBezTo>
                    <a:pt x="1819" y="2344"/>
                    <a:pt x="2345" y="1818"/>
                    <a:pt x="2345" y="1172"/>
                  </a:cubicBezTo>
                  <a:cubicBezTo>
                    <a:pt x="2345" y="526"/>
                    <a:pt x="1819" y="1"/>
                    <a:pt x="1173" y="1"/>
                  </a:cubicBezTo>
                  <a:close/>
                </a:path>
              </a:pathLst>
            </a:custGeom>
            <a:grp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002060"/>
                </a:solidFill>
                <a:latin typeface="Apple Braille" pitchFamily="2" charset="0"/>
              </a:endParaRPr>
            </a:p>
          </p:txBody>
        </p:sp>
        <p:sp>
          <p:nvSpPr>
            <p:cNvPr id="28" name="Google Shape;364;p38">
              <a:extLst>
                <a:ext uri="{FF2B5EF4-FFF2-40B4-BE49-F238E27FC236}">
                  <a16:creationId xmlns:a16="http://schemas.microsoft.com/office/drawing/2014/main" id="{3EC170AE-3541-D1B0-8426-49A00985DAA1}"/>
                </a:ext>
              </a:extLst>
            </p:cNvPr>
            <p:cNvSpPr/>
            <p:nvPr/>
          </p:nvSpPr>
          <p:spPr>
            <a:xfrm>
              <a:off x="4859767" y="2378327"/>
              <a:ext cx="22099" cy="22099"/>
            </a:xfrm>
            <a:custGeom>
              <a:avLst/>
              <a:gdLst/>
              <a:ahLst/>
              <a:cxnLst/>
              <a:rect l="l" t="t" r="r" b="b"/>
              <a:pathLst>
                <a:path w="782" h="782" extrusionOk="0">
                  <a:moveTo>
                    <a:pt x="391" y="0"/>
                  </a:moveTo>
                  <a:cubicBezTo>
                    <a:pt x="175" y="0"/>
                    <a:pt x="0" y="175"/>
                    <a:pt x="0" y="391"/>
                  </a:cubicBezTo>
                  <a:cubicBezTo>
                    <a:pt x="0" y="607"/>
                    <a:pt x="175" y="782"/>
                    <a:pt x="391" y="782"/>
                  </a:cubicBezTo>
                  <a:cubicBezTo>
                    <a:pt x="607" y="782"/>
                    <a:pt x="782" y="607"/>
                    <a:pt x="782" y="391"/>
                  </a:cubicBezTo>
                  <a:cubicBezTo>
                    <a:pt x="782" y="175"/>
                    <a:pt x="607" y="0"/>
                    <a:pt x="391" y="0"/>
                  </a:cubicBezTo>
                  <a:close/>
                </a:path>
              </a:pathLst>
            </a:custGeom>
            <a:grp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002060"/>
                </a:solidFill>
                <a:latin typeface="Apple Braille" pitchFamily="2" charset="0"/>
              </a:endParaRPr>
            </a:p>
          </p:txBody>
        </p:sp>
        <p:sp>
          <p:nvSpPr>
            <p:cNvPr id="29" name="Google Shape;365;p38">
              <a:extLst>
                <a:ext uri="{FF2B5EF4-FFF2-40B4-BE49-F238E27FC236}">
                  <a16:creationId xmlns:a16="http://schemas.microsoft.com/office/drawing/2014/main" id="{6E41CF6E-7F0F-9117-721A-53A6D74CD404}"/>
                </a:ext>
              </a:extLst>
            </p:cNvPr>
            <p:cNvSpPr/>
            <p:nvPr/>
          </p:nvSpPr>
          <p:spPr>
            <a:xfrm>
              <a:off x="4792819" y="2090612"/>
              <a:ext cx="376762" cy="376791"/>
            </a:xfrm>
            <a:custGeom>
              <a:avLst/>
              <a:gdLst/>
              <a:ahLst/>
              <a:cxnLst/>
              <a:rect l="l" t="t" r="r" b="b"/>
              <a:pathLst>
                <a:path w="13332" h="13333" extrusionOk="0">
                  <a:moveTo>
                    <a:pt x="8229" y="1589"/>
                  </a:moveTo>
                  <a:cubicBezTo>
                    <a:pt x="8444" y="1589"/>
                    <a:pt x="8619" y="1764"/>
                    <a:pt x="8619" y="1980"/>
                  </a:cubicBezTo>
                  <a:lnTo>
                    <a:pt x="8619" y="2410"/>
                  </a:lnTo>
                  <a:cubicBezTo>
                    <a:pt x="8867" y="2461"/>
                    <a:pt x="9099" y="2560"/>
                    <a:pt x="9303" y="2696"/>
                  </a:cubicBezTo>
                  <a:lnTo>
                    <a:pt x="9602" y="2398"/>
                  </a:lnTo>
                  <a:cubicBezTo>
                    <a:pt x="9680" y="2319"/>
                    <a:pt x="9785" y="2277"/>
                    <a:pt x="9890" y="2277"/>
                  </a:cubicBezTo>
                  <a:cubicBezTo>
                    <a:pt x="9974" y="2277"/>
                    <a:pt x="10058" y="2304"/>
                    <a:pt x="10128" y="2360"/>
                  </a:cubicBezTo>
                  <a:cubicBezTo>
                    <a:pt x="10313" y="2509"/>
                    <a:pt x="10323" y="2780"/>
                    <a:pt x="10162" y="2942"/>
                  </a:cubicBezTo>
                  <a:lnTo>
                    <a:pt x="9855" y="3248"/>
                  </a:lnTo>
                  <a:cubicBezTo>
                    <a:pt x="9991" y="3452"/>
                    <a:pt x="10090" y="3684"/>
                    <a:pt x="10141" y="3932"/>
                  </a:cubicBezTo>
                  <a:lnTo>
                    <a:pt x="10561" y="3932"/>
                  </a:lnTo>
                  <a:cubicBezTo>
                    <a:pt x="10762" y="3932"/>
                    <a:pt x="10939" y="4079"/>
                    <a:pt x="10959" y="4279"/>
                  </a:cubicBezTo>
                  <a:cubicBezTo>
                    <a:pt x="10985" y="4515"/>
                    <a:pt x="10802" y="4714"/>
                    <a:pt x="10571" y="4714"/>
                  </a:cubicBezTo>
                  <a:lnTo>
                    <a:pt x="10141" y="4714"/>
                  </a:lnTo>
                  <a:cubicBezTo>
                    <a:pt x="10090" y="4963"/>
                    <a:pt x="9991" y="5193"/>
                    <a:pt x="9855" y="5399"/>
                  </a:cubicBezTo>
                  <a:lnTo>
                    <a:pt x="10154" y="5696"/>
                  </a:lnTo>
                  <a:cubicBezTo>
                    <a:pt x="10296" y="5839"/>
                    <a:pt x="10316" y="6067"/>
                    <a:pt x="10191" y="6223"/>
                  </a:cubicBezTo>
                  <a:cubicBezTo>
                    <a:pt x="10112" y="6321"/>
                    <a:pt x="9998" y="6371"/>
                    <a:pt x="9885" y="6371"/>
                  </a:cubicBezTo>
                  <a:cubicBezTo>
                    <a:pt x="9785" y="6371"/>
                    <a:pt x="9685" y="6333"/>
                    <a:pt x="9609" y="6256"/>
                  </a:cubicBezTo>
                  <a:lnTo>
                    <a:pt x="9304" y="5951"/>
                  </a:lnTo>
                  <a:cubicBezTo>
                    <a:pt x="9099" y="6087"/>
                    <a:pt x="8868" y="6186"/>
                    <a:pt x="8619" y="6237"/>
                  </a:cubicBezTo>
                  <a:lnTo>
                    <a:pt x="8619" y="6657"/>
                  </a:lnTo>
                  <a:cubicBezTo>
                    <a:pt x="8619" y="6857"/>
                    <a:pt x="8472" y="7033"/>
                    <a:pt x="8272" y="7055"/>
                  </a:cubicBezTo>
                  <a:cubicBezTo>
                    <a:pt x="8258" y="7057"/>
                    <a:pt x="8243" y="7057"/>
                    <a:pt x="8229" y="7057"/>
                  </a:cubicBezTo>
                  <a:cubicBezTo>
                    <a:pt x="8014" y="7057"/>
                    <a:pt x="7837" y="6882"/>
                    <a:pt x="7837" y="6666"/>
                  </a:cubicBezTo>
                  <a:lnTo>
                    <a:pt x="7837" y="6236"/>
                  </a:lnTo>
                  <a:cubicBezTo>
                    <a:pt x="7588" y="6186"/>
                    <a:pt x="7358" y="6087"/>
                    <a:pt x="7153" y="5950"/>
                  </a:cubicBezTo>
                  <a:cubicBezTo>
                    <a:pt x="7093" y="5980"/>
                    <a:pt x="6842" y="6377"/>
                    <a:pt x="6553" y="6377"/>
                  </a:cubicBezTo>
                  <a:cubicBezTo>
                    <a:pt x="6466" y="6377"/>
                    <a:pt x="6376" y="6341"/>
                    <a:pt x="6286" y="6247"/>
                  </a:cubicBezTo>
                  <a:cubicBezTo>
                    <a:pt x="6142" y="6097"/>
                    <a:pt x="6150" y="5848"/>
                    <a:pt x="6298" y="5701"/>
                  </a:cubicBezTo>
                  <a:lnTo>
                    <a:pt x="6601" y="5399"/>
                  </a:lnTo>
                  <a:cubicBezTo>
                    <a:pt x="6465" y="5193"/>
                    <a:pt x="6365" y="4963"/>
                    <a:pt x="6315" y="4714"/>
                  </a:cubicBezTo>
                  <a:lnTo>
                    <a:pt x="5895" y="4714"/>
                  </a:lnTo>
                  <a:cubicBezTo>
                    <a:pt x="5694" y="4714"/>
                    <a:pt x="5517" y="4566"/>
                    <a:pt x="5497" y="4367"/>
                  </a:cubicBezTo>
                  <a:cubicBezTo>
                    <a:pt x="5471" y="4132"/>
                    <a:pt x="5655" y="3933"/>
                    <a:pt x="5885" y="3933"/>
                  </a:cubicBezTo>
                  <a:lnTo>
                    <a:pt x="6315" y="3933"/>
                  </a:lnTo>
                  <a:cubicBezTo>
                    <a:pt x="6366" y="3684"/>
                    <a:pt x="6465" y="3452"/>
                    <a:pt x="6601" y="3248"/>
                  </a:cubicBezTo>
                  <a:lnTo>
                    <a:pt x="6302" y="2949"/>
                  </a:lnTo>
                  <a:cubicBezTo>
                    <a:pt x="6161" y="2808"/>
                    <a:pt x="6140" y="2580"/>
                    <a:pt x="6265" y="2423"/>
                  </a:cubicBezTo>
                  <a:cubicBezTo>
                    <a:pt x="6345" y="2325"/>
                    <a:pt x="6458" y="2276"/>
                    <a:pt x="6571" y="2276"/>
                  </a:cubicBezTo>
                  <a:cubicBezTo>
                    <a:pt x="6671" y="2276"/>
                    <a:pt x="6771" y="2314"/>
                    <a:pt x="6847" y="2391"/>
                  </a:cubicBezTo>
                  <a:lnTo>
                    <a:pt x="7152" y="2696"/>
                  </a:lnTo>
                  <a:cubicBezTo>
                    <a:pt x="7358" y="2560"/>
                    <a:pt x="7588" y="2461"/>
                    <a:pt x="7837" y="2410"/>
                  </a:cubicBezTo>
                  <a:lnTo>
                    <a:pt x="7837" y="1990"/>
                  </a:lnTo>
                  <a:cubicBezTo>
                    <a:pt x="7837" y="1790"/>
                    <a:pt x="7985" y="1614"/>
                    <a:pt x="8184" y="1592"/>
                  </a:cubicBezTo>
                  <a:cubicBezTo>
                    <a:pt x="8199" y="1590"/>
                    <a:pt x="8214" y="1589"/>
                    <a:pt x="8229" y="1589"/>
                  </a:cubicBezTo>
                  <a:close/>
                  <a:moveTo>
                    <a:pt x="2760" y="9401"/>
                  </a:moveTo>
                  <a:cubicBezTo>
                    <a:pt x="3406" y="9401"/>
                    <a:pt x="3933" y="9926"/>
                    <a:pt x="3933" y="10572"/>
                  </a:cubicBezTo>
                  <a:cubicBezTo>
                    <a:pt x="3933" y="11218"/>
                    <a:pt x="3406" y="11744"/>
                    <a:pt x="2760" y="11744"/>
                  </a:cubicBezTo>
                  <a:cubicBezTo>
                    <a:pt x="2114" y="11744"/>
                    <a:pt x="1588" y="11218"/>
                    <a:pt x="1588" y="10572"/>
                  </a:cubicBezTo>
                  <a:cubicBezTo>
                    <a:pt x="1588" y="9926"/>
                    <a:pt x="2114" y="9401"/>
                    <a:pt x="2760" y="9401"/>
                  </a:cubicBezTo>
                  <a:close/>
                  <a:moveTo>
                    <a:pt x="11353" y="10963"/>
                  </a:moveTo>
                  <a:cubicBezTo>
                    <a:pt x="11569" y="10963"/>
                    <a:pt x="11744" y="11138"/>
                    <a:pt x="11744" y="11354"/>
                  </a:cubicBezTo>
                  <a:cubicBezTo>
                    <a:pt x="11744" y="11570"/>
                    <a:pt x="11569" y="11744"/>
                    <a:pt x="11353" y="11744"/>
                  </a:cubicBezTo>
                  <a:cubicBezTo>
                    <a:pt x="11137" y="11744"/>
                    <a:pt x="10962" y="11570"/>
                    <a:pt x="10962" y="11354"/>
                  </a:cubicBezTo>
                  <a:cubicBezTo>
                    <a:pt x="10962" y="11138"/>
                    <a:pt x="11137" y="10963"/>
                    <a:pt x="11353" y="10963"/>
                  </a:cubicBezTo>
                  <a:close/>
                  <a:moveTo>
                    <a:pt x="3950" y="4676"/>
                  </a:moveTo>
                  <a:cubicBezTo>
                    <a:pt x="4129" y="6880"/>
                    <a:pt x="5978" y="8620"/>
                    <a:pt x="8228" y="8620"/>
                  </a:cubicBezTo>
                  <a:cubicBezTo>
                    <a:pt x="9847" y="8620"/>
                    <a:pt x="11258" y="7720"/>
                    <a:pt x="11990" y="6395"/>
                  </a:cubicBezTo>
                  <a:lnTo>
                    <a:pt x="12375" y="9684"/>
                  </a:lnTo>
                  <a:cubicBezTo>
                    <a:pt x="12083" y="9508"/>
                    <a:pt x="11719" y="9401"/>
                    <a:pt x="11353" y="9401"/>
                  </a:cubicBezTo>
                  <a:cubicBezTo>
                    <a:pt x="10277" y="9401"/>
                    <a:pt x="9400" y="10278"/>
                    <a:pt x="9400" y="11354"/>
                  </a:cubicBezTo>
                  <a:cubicBezTo>
                    <a:pt x="9400" y="11796"/>
                    <a:pt x="9552" y="12224"/>
                    <a:pt x="9800" y="12552"/>
                  </a:cubicBezTo>
                  <a:lnTo>
                    <a:pt x="4667" y="12552"/>
                  </a:lnTo>
                  <a:cubicBezTo>
                    <a:pt x="5176" y="12055"/>
                    <a:pt x="5494" y="11338"/>
                    <a:pt x="5494" y="10572"/>
                  </a:cubicBezTo>
                  <a:cubicBezTo>
                    <a:pt x="5494" y="9066"/>
                    <a:pt x="4268" y="7838"/>
                    <a:pt x="2760" y="7838"/>
                  </a:cubicBezTo>
                  <a:cubicBezTo>
                    <a:pt x="2506" y="7838"/>
                    <a:pt x="2266" y="7885"/>
                    <a:pt x="2034" y="7949"/>
                  </a:cubicBezTo>
                  <a:lnTo>
                    <a:pt x="3950" y="4676"/>
                  </a:lnTo>
                  <a:close/>
                  <a:moveTo>
                    <a:pt x="8228" y="1"/>
                  </a:moveTo>
                  <a:cubicBezTo>
                    <a:pt x="6656" y="1"/>
                    <a:pt x="5283" y="877"/>
                    <a:pt x="4533" y="2141"/>
                  </a:cubicBezTo>
                  <a:cubicBezTo>
                    <a:pt x="4490" y="2207"/>
                    <a:pt x="389" y="9153"/>
                    <a:pt x="350" y="9260"/>
                  </a:cubicBezTo>
                  <a:cubicBezTo>
                    <a:pt x="134" y="9652"/>
                    <a:pt x="0" y="10094"/>
                    <a:pt x="0" y="10572"/>
                  </a:cubicBezTo>
                  <a:cubicBezTo>
                    <a:pt x="0" y="12080"/>
                    <a:pt x="1253" y="13332"/>
                    <a:pt x="2760" y="13332"/>
                  </a:cubicBezTo>
                  <a:lnTo>
                    <a:pt x="11353" y="13332"/>
                  </a:lnTo>
                  <a:cubicBezTo>
                    <a:pt x="12430" y="13332"/>
                    <a:pt x="13331" y="12430"/>
                    <a:pt x="13331" y="11354"/>
                  </a:cubicBezTo>
                  <a:cubicBezTo>
                    <a:pt x="13331" y="11194"/>
                    <a:pt x="12508" y="3929"/>
                    <a:pt x="12499" y="3855"/>
                  </a:cubicBezTo>
                  <a:lnTo>
                    <a:pt x="12499" y="3855"/>
                  </a:lnTo>
                  <a:cubicBezTo>
                    <a:pt x="12499" y="3852"/>
                    <a:pt x="12497" y="3850"/>
                    <a:pt x="12496" y="3847"/>
                  </a:cubicBezTo>
                  <a:cubicBezTo>
                    <a:pt x="12258" y="1701"/>
                    <a:pt x="10436" y="1"/>
                    <a:pt x="8228" y="1"/>
                  </a:cubicBezTo>
                  <a:close/>
                </a:path>
              </a:pathLst>
            </a:custGeom>
            <a:grp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002060"/>
                </a:solidFill>
                <a:latin typeface="Apple Braille" pitchFamily="2" charset="0"/>
              </a:endParaRPr>
            </a:p>
          </p:txBody>
        </p:sp>
      </p:grpSp>
      <p:sp>
        <p:nvSpPr>
          <p:cNvPr id="30" name="Google Shape;361;p38">
            <a:extLst>
              <a:ext uri="{FF2B5EF4-FFF2-40B4-BE49-F238E27FC236}">
                <a16:creationId xmlns:a16="http://schemas.microsoft.com/office/drawing/2014/main" id="{CA12A3D5-D4FC-B91D-CBC4-9D6D5ABB3FDA}"/>
              </a:ext>
            </a:extLst>
          </p:cNvPr>
          <p:cNvSpPr txBox="1">
            <a:spLocks/>
          </p:cNvSpPr>
          <p:nvPr/>
        </p:nvSpPr>
        <p:spPr>
          <a:xfrm>
            <a:off x="3404656" y="3537614"/>
            <a:ext cx="3401378" cy="903900"/>
          </a:xfrm>
          <a:prstGeom prst="rect">
            <a:avLst/>
          </a:prstGeom>
        </p:spPr>
        <p:txBody>
          <a:bodyPr spcFirstLastPara="1" wrap="square" lIns="91425" tIns="91425" rIns="91425" bIns="91425" anchor="ctr" anchorCtr="0">
            <a:no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4000" dirty="0">
                <a:solidFill>
                  <a:srgbClr val="002060"/>
                </a:solidFill>
                <a:latin typeface="Apple Braille" pitchFamily="2" charset="0"/>
              </a:rPr>
              <a:t>THỰC TRẠNG</a:t>
            </a:r>
          </a:p>
        </p:txBody>
      </p:sp>
      <p:sp>
        <p:nvSpPr>
          <p:cNvPr id="31" name="TextBox 30">
            <a:extLst>
              <a:ext uri="{FF2B5EF4-FFF2-40B4-BE49-F238E27FC236}">
                <a16:creationId xmlns:a16="http://schemas.microsoft.com/office/drawing/2014/main" id="{00F81C54-61CB-5AD3-E60C-A32E88049616}"/>
              </a:ext>
            </a:extLst>
          </p:cNvPr>
          <p:cNvSpPr txBox="1"/>
          <p:nvPr/>
        </p:nvSpPr>
        <p:spPr>
          <a:xfrm>
            <a:off x="7543690" y="2771186"/>
            <a:ext cx="9079867" cy="3108543"/>
          </a:xfrm>
          <a:prstGeom prst="rect">
            <a:avLst/>
          </a:prstGeom>
          <a:noFill/>
        </p:spPr>
        <p:txBody>
          <a:bodyPr wrap="square" rtlCol="0">
            <a:spAutoFit/>
          </a:bodyPr>
          <a:lstStyle/>
          <a:p>
            <a:pPr algn="just"/>
            <a:r>
              <a:rPr lang="en-US" sz="2800" dirty="0">
                <a:solidFill>
                  <a:srgbClr val="002060"/>
                </a:solidFill>
                <a:latin typeface="Apple Braille" pitchFamily="2" charset="0"/>
              </a:rPr>
              <a:t>Trong </a:t>
            </a:r>
            <a:r>
              <a:rPr lang="en-US" sz="2800" dirty="0" err="1">
                <a:solidFill>
                  <a:srgbClr val="002060"/>
                </a:solidFill>
                <a:latin typeface="Apple Braille" pitchFamily="2" charset="0"/>
              </a:rPr>
              <a:t>bối</a:t>
            </a:r>
            <a:r>
              <a:rPr lang="en-US" sz="2800" dirty="0">
                <a:solidFill>
                  <a:srgbClr val="002060"/>
                </a:solidFill>
                <a:latin typeface="Apple Braille" pitchFamily="2" charset="0"/>
              </a:rPr>
              <a:t> </a:t>
            </a:r>
            <a:r>
              <a:rPr lang="en-US" sz="2800" dirty="0" err="1">
                <a:solidFill>
                  <a:srgbClr val="002060"/>
                </a:solidFill>
                <a:latin typeface="Apple Braille" pitchFamily="2" charset="0"/>
              </a:rPr>
              <a:t>cảnh</a:t>
            </a:r>
            <a:r>
              <a:rPr lang="en-US" sz="2800" dirty="0">
                <a:solidFill>
                  <a:srgbClr val="002060"/>
                </a:solidFill>
                <a:latin typeface="Apple Braille" pitchFamily="2" charset="0"/>
              </a:rPr>
              <a:t> </a:t>
            </a:r>
            <a:r>
              <a:rPr lang="en-US" sz="2800" dirty="0" err="1">
                <a:solidFill>
                  <a:srgbClr val="002060"/>
                </a:solidFill>
                <a:latin typeface="Apple Braille" pitchFamily="2" charset="0"/>
              </a:rPr>
              <a:t>thị</a:t>
            </a:r>
            <a:r>
              <a:rPr lang="en-US" sz="2800" dirty="0">
                <a:solidFill>
                  <a:srgbClr val="002060"/>
                </a:solidFill>
                <a:latin typeface="Apple Braille" pitchFamily="2" charset="0"/>
              </a:rPr>
              <a:t> </a:t>
            </a:r>
            <a:r>
              <a:rPr lang="en-US" sz="2800" dirty="0" err="1">
                <a:solidFill>
                  <a:srgbClr val="002060"/>
                </a:solidFill>
                <a:latin typeface="Apple Braille" pitchFamily="2" charset="0"/>
              </a:rPr>
              <a:t>trường</a:t>
            </a:r>
            <a:r>
              <a:rPr lang="en-US" sz="2800" dirty="0">
                <a:solidFill>
                  <a:srgbClr val="002060"/>
                </a:solidFill>
                <a:latin typeface="Apple Braille" pitchFamily="2" charset="0"/>
              </a:rPr>
              <a:t> </a:t>
            </a:r>
            <a:r>
              <a:rPr lang="en-US" sz="2800" dirty="0" err="1">
                <a:solidFill>
                  <a:srgbClr val="002060"/>
                </a:solidFill>
                <a:latin typeface="Apple Braille" pitchFamily="2" charset="0"/>
              </a:rPr>
              <a:t>cạnh</a:t>
            </a:r>
            <a:r>
              <a:rPr lang="en-US" sz="2800" dirty="0">
                <a:solidFill>
                  <a:srgbClr val="002060"/>
                </a:solidFill>
                <a:latin typeface="Apple Braille" pitchFamily="2" charset="0"/>
              </a:rPr>
              <a:t> </a:t>
            </a:r>
            <a:r>
              <a:rPr lang="en-US" sz="2800" dirty="0" err="1">
                <a:solidFill>
                  <a:srgbClr val="002060"/>
                </a:solidFill>
                <a:latin typeface="Apple Braille" pitchFamily="2" charset="0"/>
              </a:rPr>
              <a:t>tranh</a:t>
            </a:r>
            <a:r>
              <a:rPr lang="en-US" sz="2800" dirty="0">
                <a:solidFill>
                  <a:srgbClr val="002060"/>
                </a:solidFill>
                <a:latin typeface="Apple Braille" pitchFamily="2" charset="0"/>
              </a:rPr>
              <a:t> </a:t>
            </a:r>
            <a:r>
              <a:rPr lang="en-US" sz="2800" dirty="0" err="1">
                <a:solidFill>
                  <a:srgbClr val="002060"/>
                </a:solidFill>
                <a:latin typeface="Apple Braille" pitchFamily="2" charset="0"/>
              </a:rPr>
              <a:t>khốc</a:t>
            </a:r>
            <a:r>
              <a:rPr lang="en-US" sz="2800" dirty="0">
                <a:solidFill>
                  <a:srgbClr val="002060"/>
                </a:solidFill>
                <a:latin typeface="Apple Braille" pitchFamily="2" charset="0"/>
              </a:rPr>
              <a:t> </a:t>
            </a:r>
            <a:r>
              <a:rPr lang="en-US" sz="2800" dirty="0" err="1">
                <a:solidFill>
                  <a:srgbClr val="002060"/>
                </a:solidFill>
                <a:latin typeface="Apple Braille" pitchFamily="2" charset="0"/>
              </a:rPr>
              <a:t>liệt</a:t>
            </a:r>
            <a:r>
              <a:rPr lang="en-US" sz="2800" dirty="0">
                <a:solidFill>
                  <a:srgbClr val="002060"/>
                </a:solidFill>
                <a:latin typeface="Apple Braille" pitchFamily="2" charset="0"/>
              </a:rPr>
              <a:t>, </a:t>
            </a:r>
            <a:r>
              <a:rPr lang="en-US" sz="2800" dirty="0" err="1">
                <a:solidFill>
                  <a:srgbClr val="002060"/>
                </a:solidFill>
                <a:latin typeface="Apple Braille" pitchFamily="2" charset="0"/>
              </a:rPr>
              <a:t>quản</a:t>
            </a:r>
            <a:r>
              <a:rPr lang="en-US" sz="2800" dirty="0">
                <a:solidFill>
                  <a:srgbClr val="002060"/>
                </a:solidFill>
                <a:latin typeface="Apple Braille" pitchFamily="2" charset="0"/>
              </a:rPr>
              <a:t> </a:t>
            </a:r>
            <a:r>
              <a:rPr lang="en-US" sz="2800" dirty="0" err="1">
                <a:solidFill>
                  <a:srgbClr val="002060"/>
                </a:solidFill>
                <a:latin typeface="Apple Braille" pitchFamily="2" charset="0"/>
              </a:rPr>
              <a:t>lý</a:t>
            </a:r>
            <a:r>
              <a:rPr lang="en-US" sz="2800" dirty="0">
                <a:solidFill>
                  <a:srgbClr val="002060"/>
                </a:solidFill>
                <a:latin typeface="Apple Braille" pitchFamily="2" charset="0"/>
              </a:rPr>
              <a:t> </a:t>
            </a:r>
            <a:r>
              <a:rPr lang="en-US" sz="2800" dirty="0" err="1">
                <a:solidFill>
                  <a:srgbClr val="002060"/>
                </a:solidFill>
                <a:latin typeface="Apple Braille" pitchFamily="2" charset="0"/>
              </a:rPr>
              <a:t>chuỗi</a:t>
            </a:r>
            <a:r>
              <a:rPr lang="en-US" sz="2800" dirty="0">
                <a:solidFill>
                  <a:srgbClr val="002060"/>
                </a:solidFill>
                <a:latin typeface="Apple Braille" pitchFamily="2" charset="0"/>
              </a:rPr>
              <a:t> </a:t>
            </a:r>
            <a:r>
              <a:rPr lang="en-US" sz="2800" dirty="0" err="1">
                <a:solidFill>
                  <a:srgbClr val="002060"/>
                </a:solidFill>
                <a:latin typeface="Apple Braille" pitchFamily="2" charset="0"/>
              </a:rPr>
              <a:t>cung</a:t>
            </a:r>
            <a:r>
              <a:rPr lang="en-US" sz="2800" dirty="0">
                <a:solidFill>
                  <a:srgbClr val="002060"/>
                </a:solidFill>
                <a:latin typeface="Apple Braille" pitchFamily="2" charset="0"/>
              </a:rPr>
              <a:t> </a:t>
            </a:r>
            <a:r>
              <a:rPr lang="en-US" sz="2800" dirty="0" err="1">
                <a:solidFill>
                  <a:srgbClr val="002060"/>
                </a:solidFill>
                <a:latin typeface="Apple Braille" pitchFamily="2" charset="0"/>
              </a:rPr>
              <a:t>ứng</a:t>
            </a:r>
            <a:r>
              <a:rPr lang="en-US" sz="2800" dirty="0">
                <a:solidFill>
                  <a:srgbClr val="002060"/>
                </a:solidFill>
                <a:latin typeface="Apple Braille" pitchFamily="2" charset="0"/>
              </a:rPr>
              <a:t> </a:t>
            </a:r>
            <a:r>
              <a:rPr lang="en-US" sz="2800" dirty="0" err="1">
                <a:solidFill>
                  <a:srgbClr val="002060"/>
                </a:solidFill>
                <a:latin typeface="Apple Braille" pitchFamily="2" charset="0"/>
              </a:rPr>
              <a:t>hiệu</a:t>
            </a:r>
            <a:r>
              <a:rPr lang="en-US" sz="2800" dirty="0">
                <a:solidFill>
                  <a:srgbClr val="002060"/>
                </a:solidFill>
                <a:latin typeface="Apple Braille" pitchFamily="2" charset="0"/>
              </a:rPr>
              <a:t> </a:t>
            </a:r>
            <a:r>
              <a:rPr lang="en-US" sz="2800" dirty="0" err="1">
                <a:solidFill>
                  <a:srgbClr val="002060"/>
                </a:solidFill>
                <a:latin typeface="Apple Braille" pitchFamily="2" charset="0"/>
              </a:rPr>
              <a:t>quả</a:t>
            </a:r>
            <a:r>
              <a:rPr lang="en-US" sz="2800" dirty="0">
                <a:solidFill>
                  <a:srgbClr val="002060"/>
                </a:solidFill>
                <a:latin typeface="Apple Braille" pitchFamily="2" charset="0"/>
              </a:rPr>
              <a:t> </a:t>
            </a:r>
            <a:r>
              <a:rPr lang="en-US" sz="2800" dirty="0" err="1">
                <a:solidFill>
                  <a:srgbClr val="002060"/>
                </a:solidFill>
                <a:latin typeface="Apple Braille" pitchFamily="2" charset="0"/>
              </a:rPr>
              <a:t>là</a:t>
            </a:r>
            <a:r>
              <a:rPr lang="en-US" sz="2800" dirty="0">
                <a:solidFill>
                  <a:srgbClr val="002060"/>
                </a:solidFill>
                <a:latin typeface="Apple Braille" pitchFamily="2" charset="0"/>
              </a:rPr>
              <a:t> </a:t>
            </a:r>
            <a:r>
              <a:rPr lang="en-US" sz="2800" dirty="0" err="1">
                <a:solidFill>
                  <a:srgbClr val="002060"/>
                </a:solidFill>
                <a:latin typeface="Apple Braille" pitchFamily="2" charset="0"/>
              </a:rPr>
              <a:t>yếu</a:t>
            </a:r>
            <a:r>
              <a:rPr lang="en-US" sz="2800" dirty="0">
                <a:solidFill>
                  <a:srgbClr val="002060"/>
                </a:solidFill>
                <a:latin typeface="Apple Braille" pitchFamily="2" charset="0"/>
              </a:rPr>
              <a:t> </a:t>
            </a:r>
            <a:r>
              <a:rPr lang="en-US" sz="2800" dirty="0" err="1">
                <a:solidFill>
                  <a:srgbClr val="002060"/>
                </a:solidFill>
                <a:latin typeface="Apple Braille" pitchFamily="2" charset="0"/>
              </a:rPr>
              <a:t>tố</a:t>
            </a:r>
            <a:r>
              <a:rPr lang="en-US" sz="2800" dirty="0">
                <a:solidFill>
                  <a:srgbClr val="002060"/>
                </a:solidFill>
                <a:latin typeface="Apple Braille" pitchFamily="2" charset="0"/>
              </a:rPr>
              <a:t> </a:t>
            </a:r>
            <a:r>
              <a:rPr lang="en-US" sz="2800" dirty="0" err="1">
                <a:solidFill>
                  <a:srgbClr val="002060"/>
                </a:solidFill>
                <a:latin typeface="Apple Braille" pitchFamily="2" charset="0"/>
              </a:rPr>
              <a:t>sống</a:t>
            </a:r>
            <a:r>
              <a:rPr lang="en-US" sz="2800" dirty="0">
                <a:solidFill>
                  <a:srgbClr val="002060"/>
                </a:solidFill>
                <a:latin typeface="Apple Braille" pitchFamily="2" charset="0"/>
              </a:rPr>
              <a:t> </a:t>
            </a:r>
            <a:r>
              <a:rPr lang="en-US" sz="2800" dirty="0" err="1">
                <a:solidFill>
                  <a:srgbClr val="002060"/>
                </a:solidFill>
                <a:latin typeface="Apple Braille" pitchFamily="2" charset="0"/>
              </a:rPr>
              <a:t>còn</a:t>
            </a:r>
            <a:r>
              <a:rPr lang="en-US" sz="2800" dirty="0">
                <a:solidFill>
                  <a:srgbClr val="002060"/>
                </a:solidFill>
                <a:latin typeface="Apple Braille" pitchFamily="2" charset="0"/>
              </a:rPr>
              <a:t> </a:t>
            </a:r>
            <a:r>
              <a:rPr lang="en-US" sz="2800" dirty="0" err="1">
                <a:solidFill>
                  <a:srgbClr val="002060"/>
                </a:solidFill>
                <a:latin typeface="Apple Braille" pitchFamily="2" charset="0"/>
              </a:rPr>
              <a:t>đối</a:t>
            </a:r>
            <a:r>
              <a:rPr lang="en-US" sz="2800" dirty="0">
                <a:solidFill>
                  <a:srgbClr val="002060"/>
                </a:solidFill>
                <a:latin typeface="Apple Braille" pitchFamily="2" charset="0"/>
              </a:rPr>
              <a:t> </a:t>
            </a:r>
            <a:r>
              <a:rPr lang="en-US" sz="2800" dirty="0" err="1">
                <a:solidFill>
                  <a:srgbClr val="002060"/>
                </a:solidFill>
                <a:latin typeface="Apple Braille" pitchFamily="2" charset="0"/>
              </a:rPr>
              <a:t>với</a:t>
            </a:r>
            <a:r>
              <a:rPr lang="en-US" sz="2800" dirty="0">
                <a:solidFill>
                  <a:srgbClr val="002060"/>
                </a:solidFill>
                <a:latin typeface="Apple Braille" pitchFamily="2" charset="0"/>
              </a:rPr>
              <a:t> </a:t>
            </a:r>
            <a:r>
              <a:rPr lang="en-US" sz="2800" dirty="0" err="1">
                <a:solidFill>
                  <a:srgbClr val="002060"/>
                </a:solidFill>
                <a:latin typeface="Apple Braille" pitchFamily="2" charset="0"/>
              </a:rPr>
              <a:t>doanh</a:t>
            </a:r>
            <a:r>
              <a:rPr lang="en-US" sz="2800" dirty="0">
                <a:solidFill>
                  <a:srgbClr val="002060"/>
                </a:solidFill>
                <a:latin typeface="Apple Braille" pitchFamily="2" charset="0"/>
              </a:rPr>
              <a:t> </a:t>
            </a:r>
            <a:r>
              <a:rPr lang="en-US" sz="2800" dirty="0" err="1">
                <a:solidFill>
                  <a:srgbClr val="002060"/>
                </a:solidFill>
                <a:latin typeface="Apple Braille" pitchFamily="2" charset="0"/>
              </a:rPr>
              <a:t>nghiệp</a:t>
            </a:r>
            <a:r>
              <a:rPr lang="en-US" sz="2800" dirty="0">
                <a:solidFill>
                  <a:srgbClr val="002060"/>
                </a:solidFill>
                <a:latin typeface="Apple Braille" pitchFamily="2" charset="0"/>
              </a:rPr>
              <a:t>. </a:t>
            </a:r>
          </a:p>
          <a:p>
            <a:pPr algn="just"/>
            <a:r>
              <a:rPr lang="en-US" sz="2800" dirty="0" err="1">
                <a:solidFill>
                  <a:srgbClr val="002060"/>
                </a:solidFill>
                <a:latin typeface="Apple Braille" pitchFamily="2" charset="0"/>
              </a:rPr>
              <a:t>Tuy</a:t>
            </a:r>
            <a:r>
              <a:rPr lang="en-US" sz="2800" dirty="0">
                <a:solidFill>
                  <a:srgbClr val="002060"/>
                </a:solidFill>
                <a:latin typeface="Apple Braille" pitchFamily="2" charset="0"/>
              </a:rPr>
              <a:t> </a:t>
            </a:r>
            <a:r>
              <a:rPr lang="en-US" sz="2800" dirty="0" err="1">
                <a:solidFill>
                  <a:srgbClr val="002060"/>
                </a:solidFill>
                <a:latin typeface="Apple Braille" pitchFamily="2" charset="0"/>
              </a:rPr>
              <a:t>nhiên</a:t>
            </a:r>
            <a:r>
              <a:rPr lang="en-US" sz="2800" dirty="0">
                <a:solidFill>
                  <a:srgbClr val="002060"/>
                </a:solidFill>
                <a:latin typeface="Apple Braille" pitchFamily="2" charset="0"/>
              </a:rPr>
              <a:t>, </a:t>
            </a:r>
            <a:r>
              <a:rPr lang="en-US" sz="2800" dirty="0" err="1">
                <a:solidFill>
                  <a:srgbClr val="002060"/>
                </a:solidFill>
                <a:latin typeface="Apple Braille" pitchFamily="2" charset="0"/>
              </a:rPr>
              <a:t>việc</a:t>
            </a:r>
            <a:r>
              <a:rPr lang="en-US" sz="2800" dirty="0">
                <a:solidFill>
                  <a:srgbClr val="002060"/>
                </a:solidFill>
                <a:latin typeface="Apple Braille" pitchFamily="2" charset="0"/>
              </a:rPr>
              <a:t> </a:t>
            </a:r>
            <a:r>
              <a:rPr lang="en-US" sz="2800" dirty="0" err="1">
                <a:solidFill>
                  <a:srgbClr val="002060"/>
                </a:solidFill>
                <a:latin typeface="Apple Braille" pitchFamily="2" charset="0"/>
              </a:rPr>
              <a:t>quản</a:t>
            </a:r>
            <a:r>
              <a:rPr lang="en-US" sz="2800" dirty="0">
                <a:solidFill>
                  <a:srgbClr val="002060"/>
                </a:solidFill>
                <a:latin typeface="Apple Braille" pitchFamily="2" charset="0"/>
              </a:rPr>
              <a:t> </a:t>
            </a:r>
            <a:r>
              <a:rPr lang="en-US" sz="2800" dirty="0" err="1">
                <a:solidFill>
                  <a:srgbClr val="002060"/>
                </a:solidFill>
                <a:latin typeface="Apple Braille" pitchFamily="2" charset="0"/>
              </a:rPr>
              <a:t>lý</a:t>
            </a:r>
            <a:r>
              <a:rPr lang="en-US" sz="2800" dirty="0">
                <a:solidFill>
                  <a:srgbClr val="002060"/>
                </a:solidFill>
                <a:latin typeface="Apple Braille" pitchFamily="2" charset="0"/>
              </a:rPr>
              <a:t> </a:t>
            </a:r>
            <a:r>
              <a:rPr lang="en-US" sz="2800" dirty="0" err="1">
                <a:solidFill>
                  <a:srgbClr val="002060"/>
                </a:solidFill>
                <a:latin typeface="Apple Braille" pitchFamily="2" charset="0"/>
              </a:rPr>
              <a:t>chuỗi</a:t>
            </a:r>
            <a:r>
              <a:rPr lang="en-US" sz="2800" dirty="0">
                <a:solidFill>
                  <a:srgbClr val="002060"/>
                </a:solidFill>
                <a:latin typeface="Apple Braille" pitchFamily="2" charset="0"/>
              </a:rPr>
              <a:t> </a:t>
            </a:r>
            <a:r>
              <a:rPr lang="en-US" sz="2800" dirty="0" err="1">
                <a:solidFill>
                  <a:srgbClr val="002060"/>
                </a:solidFill>
                <a:latin typeface="Apple Braille" pitchFamily="2" charset="0"/>
              </a:rPr>
              <a:t>cung</a:t>
            </a:r>
            <a:r>
              <a:rPr lang="en-US" sz="2800" dirty="0">
                <a:solidFill>
                  <a:srgbClr val="002060"/>
                </a:solidFill>
                <a:latin typeface="Apple Braille" pitchFamily="2" charset="0"/>
              </a:rPr>
              <a:t> </a:t>
            </a:r>
            <a:r>
              <a:rPr lang="en-US" sz="2800" dirty="0" err="1">
                <a:solidFill>
                  <a:srgbClr val="002060"/>
                </a:solidFill>
                <a:latin typeface="Apple Braille" pitchFamily="2" charset="0"/>
              </a:rPr>
              <a:t>ứng</a:t>
            </a:r>
            <a:r>
              <a:rPr lang="en-US" sz="2800" dirty="0">
                <a:solidFill>
                  <a:srgbClr val="002060"/>
                </a:solidFill>
                <a:latin typeface="Apple Braille" pitchFamily="2" charset="0"/>
              </a:rPr>
              <a:t> </a:t>
            </a:r>
            <a:r>
              <a:rPr lang="en-US" sz="2800" dirty="0" err="1">
                <a:solidFill>
                  <a:srgbClr val="002060"/>
                </a:solidFill>
                <a:latin typeface="Apple Braille" pitchFamily="2" charset="0"/>
              </a:rPr>
              <a:t>ngày</a:t>
            </a:r>
            <a:r>
              <a:rPr lang="en-US" sz="2800" dirty="0">
                <a:solidFill>
                  <a:srgbClr val="002060"/>
                </a:solidFill>
                <a:latin typeface="Apple Braille" pitchFamily="2" charset="0"/>
              </a:rPr>
              <a:t> </a:t>
            </a:r>
            <a:r>
              <a:rPr lang="en-US" sz="2800" dirty="0" err="1">
                <a:solidFill>
                  <a:srgbClr val="002060"/>
                </a:solidFill>
                <a:latin typeface="Apple Braille" pitchFamily="2" charset="0"/>
              </a:rPr>
              <a:t>phức</a:t>
            </a:r>
            <a:r>
              <a:rPr lang="en-US" sz="2800" dirty="0">
                <a:solidFill>
                  <a:srgbClr val="002060"/>
                </a:solidFill>
                <a:latin typeface="Apple Braille" pitchFamily="2" charset="0"/>
              </a:rPr>
              <a:t> </a:t>
            </a:r>
            <a:r>
              <a:rPr lang="en-US" sz="2800" dirty="0" err="1">
                <a:solidFill>
                  <a:srgbClr val="002060"/>
                </a:solidFill>
                <a:latin typeface="Apple Braille" pitchFamily="2" charset="0"/>
              </a:rPr>
              <a:t>tạp</a:t>
            </a:r>
            <a:r>
              <a:rPr lang="en-US" sz="2800" dirty="0">
                <a:solidFill>
                  <a:srgbClr val="002060"/>
                </a:solidFill>
                <a:latin typeface="Apple Braille" pitchFamily="2" charset="0"/>
              </a:rPr>
              <a:t> </a:t>
            </a:r>
            <a:r>
              <a:rPr lang="en-US" sz="2800" dirty="0" err="1">
                <a:solidFill>
                  <a:srgbClr val="002060"/>
                </a:solidFill>
                <a:latin typeface="Apple Braille" pitchFamily="2" charset="0"/>
              </a:rPr>
              <a:t>hơn</a:t>
            </a:r>
            <a:r>
              <a:rPr lang="en-US" sz="2800" dirty="0">
                <a:solidFill>
                  <a:srgbClr val="002060"/>
                </a:solidFill>
                <a:latin typeface="Apple Braille" pitchFamily="2" charset="0"/>
              </a:rPr>
              <a:t>, </a:t>
            </a:r>
            <a:r>
              <a:rPr lang="en-US" sz="2800" dirty="0" err="1">
                <a:solidFill>
                  <a:srgbClr val="002060"/>
                </a:solidFill>
                <a:latin typeface="Apple Braille" pitchFamily="2" charset="0"/>
              </a:rPr>
              <a:t>đòi</a:t>
            </a:r>
            <a:r>
              <a:rPr lang="en-US" sz="2800" dirty="0">
                <a:solidFill>
                  <a:srgbClr val="002060"/>
                </a:solidFill>
                <a:latin typeface="Apple Braille" pitchFamily="2" charset="0"/>
              </a:rPr>
              <a:t> </a:t>
            </a:r>
            <a:r>
              <a:rPr lang="en-US" sz="2800" dirty="0" err="1">
                <a:solidFill>
                  <a:srgbClr val="002060"/>
                </a:solidFill>
                <a:latin typeface="Apple Braille" pitchFamily="2" charset="0"/>
              </a:rPr>
              <a:t>hỏi</a:t>
            </a:r>
            <a:r>
              <a:rPr lang="en-US" sz="2800" dirty="0">
                <a:solidFill>
                  <a:srgbClr val="002060"/>
                </a:solidFill>
                <a:latin typeface="Apple Braille" pitchFamily="2" charset="0"/>
              </a:rPr>
              <a:t> </a:t>
            </a:r>
            <a:r>
              <a:rPr lang="en-US" sz="2800" dirty="0" err="1">
                <a:solidFill>
                  <a:srgbClr val="002060"/>
                </a:solidFill>
                <a:latin typeface="Apple Braille" pitchFamily="2" charset="0"/>
              </a:rPr>
              <a:t>việc</a:t>
            </a:r>
            <a:r>
              <a:rPr lang="en-US" sz="2800" dirty="0">
                <a:solidFill>
                  <a:srgbClr val="002060"/>
                </a:solidFill>
                <a:latin typeface="Apple Braille" pitchFamily="2" charset="0"/>
              </a:rPr>
              <a:t> </a:t>
            </a:r>
            <a:r>
              <a:rPr lang="en-US" sz="2800" dirty="0" err="1">
                <a:solidFill>
                  <a:srgbClr val="002060"/>
                </a:solidFill>
                <a:latin typeface="Apple Braille" pitchFamily="2" charset="0"/>
              </a:rPr>
              <a:t>xử</a:t>
            </a:r>
            <a:r>
              <a:rPr lang="en-US" sz="2800" dirty="0">
                <a:solidFill>
                  <a:srgbClr val="002060"/>
                </a:solidFill>
                <a:latin typeface="Apple Braille" pitchFamily="2" charset="0"/>
              </a:rPr>
              <a:t> </a:t>
            </a:r>
            <a:r>
              <a:rPr lang="en-US" sz="2800" dirty="0" err="1">
                <a:solidFill>
                  <a:srgbClr val="002060"/>
                </a:solidFill>
                <a:latin typeface="Apple Braille" pitchFamily="2" charset="0"/>
              </a:rPr>
              <a:t>lý</a:t>
            </a:r>
            <a:r>
              <a:rPr lang="en-US" sz="2800" dirty="0">
                <a:solidFill>
                  <a:srgbClr val="002060"/>
                </a:solidFill>
                <a:latin typeface="Apple Braille" pitchFamily="2" charset="0"/>
              </a:rPr>
              <a:t> </a:t>
            </a:r>
            <a:r>
              <a:rPr lang="en-US" sz="2800" dirty="0" err="1">
                <a:solidFill>
                  <a:srgbClr val="002060"/>
                </a:solidFill>
                <a:latin typeface="Apple Braille" pitchFamily="2" charset="0"/>
              </a:rPr>
              <a:t>lượng</a:t>
            </a:r>
            <a:r>
              <a:rPr lang="en-US" sz="2800" dirty="0">
                <a:solidFill>
                  <a:srgbClr val="002060"/>
                </a:solidFill>
                <a:latin typeface="Apple Braille" pitchFamily="2" charset="0"/>
              </a:rPr>
              <a:t> </a:t>
            </a:r>
            <a:r>
              <a:rPr lang="en-US" sz="2800" dirty="0" err="1">
                <a:solidFill>
                  <a:srgbClr val="002060"/>
                </a:solidFill>
                <a:latin typeface="Apple Braille" pitchFamily="2" charset="0"/>
              </a:rPr>
              <a:t>lớn</a:t>
            </a:r>
            <a:r>
              <a:rPr lang="en-US" sz="2800" dirty="0">
                <a:solidFill>
                  <a:srgbClr val="002060"/>
                </a:solidFill>
                <a:latin typeface="Apple Braille" pitchFamily="2" charset="0"/>
              </a:rPr>
              <a:t> </a:t>
            </a:r>
            <a:r>
              <a:rPr lang="en-US" sz="2800" dirty="0" err="1">
                <a:solidFill>
                  <a:srgbClr val="002060"/>
                </a:solidFill>
                <a:latin typeface="Apple Braille" pitchFamily="2" charset="0"/>
              </a:rPr>
              <a:t>dữ</a:t>
            </a:r>
            <a:r>
              <a:rPr lang="en-US" sz="2800" dirty="0">
                <a:solidFill>
                  <a:srgbClr val="002060"/>
                </a:solidFill>
                <a:latin typeface="Apple Braille" pitchFamily="2" charset="0"/>
              </a:rPr>
              <a:t> </a:t>
            </a:r>
            <a:r>
              <a:rPr lang="en-US" sz="2800" dirty="0" err="1">
                <a:solidFill>
                  <a:srgbClr val="002060"/>
                </a:solidFill>
                <a:latin typeface="Apple Braille" pitchFamily="2" charset="0"/>
              </a:rPr>
              <a:t>liệu</a:t>
            </a:r>
            <a:r>
              <a:rPr lang="en-US" sz="2800" dirty="0">
                <a:solidFill>
                  <a:srgbClr val="002060"/>
                </a:solidFill>
                <a:latin typeface="Apple Braille" pitchFamily="2" charset="0"/>
              </a:rPr>
              <a:t>, </a:t>
            </a:r>
            <a:r>
              <a:rPr lang="en-US" sz="2800" dirty="0" err="1">
                <a:solidFill>
                  <a:srgbClr val="002060"/>
                </a:solidFill>
                <a:latin typeface="Apple Braille" pitchFamily="2" charset="0"/>
              </a:rPr>
              <a:t>dự</a:t>
            </a:r>
            <a:r>
              <a:rPr lang="en-US" sz="2800" dirty="0">
                <a:solidFill>
                  <a:srgbClr val="002060"/>
                </a:solidFill>
                <a:latin typeface="Apple Braille" pitchFamily="2" charset="0"/>
              </a:rPr>
              <a:t> </a:t>
            </a:r>
            <a:r>
              <a:rPr lang="en-US" sz="2800" dirty="0" err="1">
                <a:solidFill>
                  <a:srgbClr val="002060"/>
                </a:solidFill>
                <a:latin typeface="Apple Braille" pitchFamily="2" charset="0"/>
              </a:rPr>
              <a:t>báo</a:t>
            </a:r>
            <a:r>
              <a:rPr lang="en-US" sz="2800" dirty="0">
                <a:solidFill>
                  <a:srgbClr val="002060"/>
                </a:solidFill>
                <a:latin typeface="Apple Braille" pitchFamily="2" charset="0"/>
              </a:rPr>
              <a:t> </a:t>
            </a:r>
            <a:r>
              <a:rPr lang="en-US" sz="2800" dirty="0" err="1">
                <a:solidFill>
                  <a:srgbClr val="002060"/>
                </a:solidFill>
                <a:latin typeface="Apple Braille" pitchFamily="2" charset="0"/>
              </a:rPr>
              <a:t>chính</a:t>
            </a:r>
            <a:r>
              <a:rPr lang="en-US" sz="2800" dirty="0">
                <a:solidFill>
                  <a:srgbClr val="002060"/>
                </a:solidFill>
                <a:latin typeface="Apple Braille" pitchFamily="2" charset="0"/>
              </a:rPr>
              <a:t> </a:t>
            </a:r>
            <a:r>
              <a:rPr lang="en-US" sz="2800" dirty="0" err="1">
                <a:solidFill>
                  <a:srgbClr val="002060"/>
                </a:solidFill>
                <a:latin typeface="Apple Braille" pitchFamily="2" charset="0"/>
              </a:rPr>
              <a:t>xác</a:t>
            </a:r>
            <a:r>
              <a:rPr lang="en-US" sz="2800" dirty="0">
                <a:solidFill>
                  <a:srgbClr val="002060"/>
                </a:solidFill>
                <a:latin typeface="Apple Braille" pitchFamily="2" charset="0"/>
              </a:rPr>
              <a:t>, </a:t>
            </a:r>
            <a:r>
              <a:rPr lang="en-US" sz="2800" dirty="0" err="1">
                <a:solidFill>
                  <a:srgbClr val="002060"/>
                </a:solidFill>
                <a:latin typeface="Apple Braille" pitchFamily="2" charset="0"/>
              </a:rPr>
              <a:t>tối</a:t>
            </a:r>
            <a:r>
              <a:rPr lang="en-US" sz="2800" dirty="0">
                <a:solidFill>
                  <a:srgbClr val="002060"/>
                </a:solidFill>
                <a:latin typeface="Apple Braille" pitchFamily="2" charset="0"/>
              </a:rPr>
              <a:t> </a:t>
            </a:r>
            <a:r>
              <a:rPr lang="en-US" sz="2800" dirty="0" err="1">
                <a:solidFill>
                  <a:srgbClr val="002060"/>
                </a:solidFill>
                <a:latin typeface="Apple Braille" pitchFamily="2" charset="0"/>
              </a:rPr>
              <a:t>ưu</a:t>
            </a:r>
            <a:r>
              <a:rPr lang="en-US" sz="2800" dirty="0">
                <a:solidFill>
                  <a:srgbClr val="002060"/>
                </a:solidFill>
                <a:latin typeface="Apple Braille" pitchFamily="2" charset="0"/>
              </a:rPr>
              <a:t> </a:t>
            </a:r>
            <a:r>
              <a:rPr lang="en-US" sz="2800" dirty="0" err="1">
                <a:solidFill>
                  <a:srgbClr val="002060"/>
                </a:solidFill>
                <a:latin typeface="Apple Braille" pitchFamily="2" charset="0"/>
              </a:rPr>
              <a:t>hoá</a:t>
            </a:r>
            <a:r>
              <a:rPr lang="en-US" sz="2800" dirty="0">
                <a:solidFill>
                  <a:srgbClr val="002060"/>
                </a:solidFill>
                <a:latin typeface="Apple Braille" pitchFamily="2" charset="0"/>
              </a:rPr>
              <a:t> </a:t>
            </a:r>
            <a:r>
              <a:rPr lang="en-US" sz="2800" dirty="0" err="1">
                <a:solidFill>
                  <a:srgbClr val="002060"/>
                </a:solidFill>
                <a:latin typeface="Apple Braille" pitchFamily="2" charset="0"/>
              </a:rPr>
              <a:t>quy</a:t>
            </a:r>
            <a:r>
              <a:rPr lang="en-US" sz="2800" dirty="0">
                <a:solidFill>
                  <a:srgbClr val="002060"/>
                </a:solidFill>
                <a:latin typeface="Apple Braille" pitchFamily="2" charset="0"/>
              </a:rPr>
              <a:t> </a:t>
            </a:r>
            <a:r>
              <a:rPr lang="en-US" sz="2800" dirty="0" err="1">
                <a:solidFill>
                  <a:srgbClr val="002060"/>
                </a:solidFill>
                <a:latin typeface="Apple Braille" pitchFamily="2" charset="0"/>
              </a:rPr>
              <a:t>trình</a:t>
            </a:r>
            <a:r>
              <a:rPr lang="en-US" sz="2800" dirty="0">
                <a:solidFill>
                  <a:srgbClr val="002060"/>
                </a:solidFill>
                <a:latin typeface="Apple Braille" pitchFamily="2" charset="0"/>
              </a:rPr>
              <a:t>, </a:t>
            </a:r>
            <a:r>
              <a:rPr lang="en-US" sz="2800" dirty="0" err="1">
                <a:solidFill>
                  <a:srgbClr val="002060"/>
                </a:solidFill>
                <a:latin typeface="Apple Braille" pitchFamily="2" charset="0"/>
              </a:rPr>
              <a:t>nguồn</a:t>
            </a:r>
            <a:r>
              <a:rPr lang="en-US" sz="2800" dirty="0">
                <a:solidFill>
                  <a:srgbClr val="002060"/>
                </a:solidFill>
                <a:latin typeface="Apple Braille" pitchFamily="2" charset="0"/>
              </a:rPr>
              <a:t> </a:t>
            </a:r>
            <a:r>
              <a:rPr lang="en-US" sz="2800" dirty="0" err="1">
                <a:solidFill>
                  <a:srgbClr val="002060"/>
                </a:solidFill>
                <a:latin typeface="Apple Braille" pitchFamily="2" charset="0"/>
              </a:rPr>
              <a:t>lực</a:t>
            </a:r>
            <a:r>
              <a:rPr lang="en-US" sz="2800" dirty="0">
                <a:solidFill>
                  <a:srgbClr val="002060"/>
                </a:solidFill>
                <a:latin typeface="Apple Braille" pitchFamily="2" charset="0"/>
              </a:rPr>
              <a:t>, …</a:t>
            </a:r>
          </a:p>
          <a:p>
            <a:pPr algn="just"/>
            <a:endParaRPr lang="en-VN" sz="2800" dirty="0">
              <a:latin typeface="Apple Braille" pitchFamily="2" charset="0"/>
            </a:endParaRPr>
          </a:p>
        </p:txBody>
      </p:sp>
      <p:grpSp>
        <p:nvGrpSpPr>
          <p:cNvPr id="32" name="Google Shape;366;p38">
            <a:extLst>
              <a:ext uri="{FF2B5EF4-FFF2-40B4-BE49-F238E27FC236}">
                <a16:creationId xmlns:a16="http://schemas.microsoft.com/office/drawing/2014/main" id="{69EE5630-5469-FB1A-855A-E45950358723}"/>
              </a:ext>
            </a:extLst>
          </p:cNvPr>
          <p:cNvGrpSpPr/>
          <p:nvPr/>
        </p:nvGrpSpPr>
        <p:grpSpPr>
          <a:xfrm>
            <a:off x="1664443" y="7115455"/>
            <a:ext cx="1396265" cy="1382985"/>
            <a:chOff x="2353331" y="2090612"/>
            <a:chExt cx="333299" cy="376791"/>
          </a:xfrm>
          <a:solidFill>
            <a:srgbClr val="002060"/>
          </a:solidFill>
        </p:grpSpPr>
        <p:sp>
          <p:nvSpPr>
            <p:cNvPr id="33" name="Google Shape;367;p38">
              <a:extLst>
                <a:ext uri="{FF2B5EF4-FFF2-40B4-BE49-F238E27FC236}">
                  <a16:creationId xmlns:a16="http://schemas.microsoft.com/office/drawing/2014/main" id="{D1524321-CA19-B597-EFE0-72E4BB05EB7B}"/>
                </a:ext>
              </a:extLst>
            </p:cNvPr>
            <p:cNvSpPr/>
            <p:nvPr/>
          </p:nvSpPr>
          <p:spPr>
            <a:xfrm>
              <a:off x="2353331" y="2098864"/>
              <a:ext cx="123298" cy="184623"/>
            </a:xfrm>
            <a:custGeom>
              <a:avLst/>
              <a:gdLst/>
              <a:ahLst/>
              <a:cxnLst/>
              <a:rect l="l" t="t" r="r" b="b"/>
              <a:pathLst>
                <a:path w="4363" h="6533" extrusionOk="0">
                  <a:moveTo>
                    <a:pt x="2318" y="1"/>
                  </a:moveTo>
                  <a:lnTo>
                    <a:pt x="153" y="2167"/>
                  </a:lnTo>
                  <a:cubicBezTo>
                    <a:pt x="20" y="2299"/>
                    <a:pt x="0" y="2504"/>
                    <a:pt x="104" y="2660"/>
                  </a:cubicBezTo>
                  <a:lnTo>
                    <a:pt x="2668" y="6533"/>
                  </a:lnTo>
                  <a:cubicBezTo>
                    <a:pt x="2824" y="6339"/>
                    <a:pt x="3037" y="6193"/>
                    <a:pt x="3279" y="6129"/>
                  </a:cubicBezTo>
                  <a:cubicBezTo>
                    <a:pt x="3379" y="6102"/>
                    <a:pt x="3481" y="6089"/>
                    <a:pt x="3582" y="6089"/>
                  </a:cubicBezTo>
                  <a:cubicBezTo>
                    <a:pt x="3712" y="6089"/>
                    <a:pt x="3841" y="6111"/>
                    <a:pt x="3965" y="6154"/>
                  </a:cubicBezTo>
                  <a:cubicBezTo>
                    <a:pt x="4017" y="5884"/>
                    <a:pt x="4161" y="5649"/>
                    <a:pt x="4363" y="5480"/>
                  </a:cubicBezTo>
                  <a:lnTo>
                    <a:pt x="2318" y="1"/>
                  </a:lnTo>
                  <a:close/>
                </a:path>
              </a:pathLst>
            </a:custGeom>
            <a:grp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002060"/>
                </a:solidFill>
                <a:latin typeface="Apple Braille" pitchFamily="2" charset="0"/>
              </a:endParaRPr>
            </a:p>
          </p:txBody>
        </p:sp>
        <p:sp>
          <p:nvSpPr>
            <p:cNvPr id="34" name="Google Shape;368;p38">
              <a:extLst>
                <a:ext uri="{FF2B5EF4-FFF2-40B4-BE49-F238E27FC236}">
                  <a16:creationId xmlns:a16="http://schemas.microsoft.com/office/drawing/2014/main" id="{56FDE0A7-C1BB-5091-6653-6A9AC11C0149}"/>
                </a:ext>
              </a:extLst>
            </p:cNvPr>
            <p:cNvSpPr/>
            <p:nvPr/>
          </p:nvSpPr>
          <p:spPr>
            <a:xfrm>
              <a:off x="2563303" y="2098864"/>
              <a:ext cx="123327" cy="184623"/>
            </a:xfrm>
            <a:custGeom>
              <a:avLst/>
              <a:gdLst/>
              <a:ahLst/>
              <a:cxnLst/>
              <a:rect l="l" t="t" r="r" b="b"/>
              <a:pathLst>
                <a:path w="4364" h="6533" extrusionOk="0">
                  <a:moveTo>
                    <a:pt x="2045" y="1"/>
                  </a:moveTo>
                  <a:lnTo>
                    <a:pt x="1" y="5480"/>
                  </a:lnTo>
                  <a:cubicBezTo>
                    <a:pt x="202" y="5649"/>
                    <a:pt x="348" y="5884"/>
                    <a:pt x="399" y="6154"/>
                  </a:cubicBezTo>
                  <a:cubicBezTo>
                    <a:pt x="524" y="6110"/>
                    <a:pt x="655" y="6089"/>
                    <a:pt x="783" y="6089"/>
                  </a:cubicBezTo>
                  <a:cubicBezTo>
                    <a:pt x="885" y="6089"/>
                    <a:pt x="986" y="6102"/>
                    <a:pt x="1082" y="6128"/>
                  </a:cubicBezTo>
                  <a:cubicBezTo>
                    <a:pt x="1326" y="6193"/>
                    <a:pt x="1539" y="6339"/>
                    <a:pt x="1695" y="6533"/>
                  </a:cubicBezTo>
                  <a:lnTo>
                    <a:pt x="4260" y="2659"/>
                  </a:lnTo>
                  <a:cubicBezTo>
                    <a:pt x="4363" y="2504"/>
                    <a:pt x="4343" y="2299"/>
                    <a:pt x="4212" y="2167"/>
                  </a:cubicBezTo>
                  <a:lnTo>
                    <a:pt x="2045" y="1"/>
                  </a:lnTo>
                  <a:close/>
                </a:path>
              </a:pathLst>
            </a:custGeom>
            <a:grp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002060"/>
                </a:solidFill>
                <a:latin typeface="Apple Braille" pitchFamily="2" charset="0"/>
              </a:endParaRPr>
            </a:p>
          </p:txBody>
        </p:sp>
        <p:sp>
          <p:nvSpPr>
            <p:cNvPr id="35" name="Google Shape;369;p38">
              <a:extLst>
                <a:ext uri="{FF2B5EF4-FFF2-40B4-BE49-F238E27FC236}">
                  <a16:creationId xmlns:a16="http://schemas.microsoft.com/office/drawing/2014/main" id="{3FD73997-7B54-C150-EE19-E485DA54A082}"/>
                </a:ext>
              </a:extLst>
            </p:cNvPr>
            <p:cNvSpPr/>
            <p:nvPr/>
          </p:nvSpPr>
          <p:spPr>
            <a:xfrm>
              <a:off x="2439326" y="2090612"/>
              <a:ext cx="161308" cy="66270"/>
            </a:xfrm>
            <a:custGeom>
              <a:avLst/>
              <a:gdLst/>
              <a:ahLst/>
              <a:cxnLst/>
              <a:rect l="l" t="t" r="r" b="b"/>
              <a:pathLst>
                <a:path w="5708" h="2345" extrusionOk="0">
                  <a:moveTo>
                    <a:pt x="0" y="1"/>
                  </a:moveTo>
                  <a:lnTo>
                    <a:pt x="879" y="2344"/>
                  </a:lnTo>
                  <a:lnTo>
                    <a:pt x="4829" y="2344"/>
                  </a:lnTo>
                  <a:lnTo>
                    <a:pt x="5707" y="1"/>
                  </a:lnTo>
                  <a:close/>
                </a:path>
              </a:pathLst>
            </a:custGeom>
            <a:grp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solidFill>
                  <a:srgbClr val="002060"/>
                </a:solidFill>
                <a:latin typeface="Apple Braille" pitchFamily="2" charset="0"/>
              </a:endParaRPr>
            </a:p>
          </p:txBody>
        </p:sp>
        <p:sp>
          <p:nvSpPr>
            <p:cNvPr id="39" name="Google Shape;370;p38">
              <a:extLst>
                <a:ext uri="{FF2B5EF4-FFF2-40B4-BE49-F238E27FC236}">
                  <a16:creationId xmlns:a16="http://schemas.microsoft.com/office/drawing/2014/main" id="{811FE5B9-C1D6-AB58-6A7E-46E5A61E283D}"/>
                </a:ext>
              </a:extLst>
            </p:cNvPr>
            <p:cNvSpPr/>
            <p:nvPr/>
          </p:nvSpPr>
          <p:spPr>
            <a:xfrm>
              <a:off x="2419827" y="2267972"/>
              <a:ext cx="200279" cy="199431"/>
            </a:xfrm>
            <a:custGeom>
              <a:avLst/>
              <a:gdLst/>
              <a:ahLst/>
              <a:cxnLst/>
              <a:rect l="l" t="t" r="r" b="b"/>
              <a:pathLst>
                <a:path w="7087" h="7057" extrusionOk="0">
                  <a:moveTo>
                    <a:pt x="3544" y="2344"/>
                  </a:moveTo>
                  <a:cubicBezTo>
                    <a:pt x="4190" y="2344"/>
                    <a:pt x="4716" y="2869"/>
                    <a:pt x="4716" y="3516"/>
                  </a:cubicBezTo>
                  <a:cubicBezTo>
                    <a:pt x="4716" y="4162"/>
                    <a:pt x="4190" y="4687"/>
                    <a:pt x="3544" y="4687"/>
                  </a:cubicBezTo>
                  <a:cubicBezTo>
                    <a:pt x="2898" y="4687"/>
                    <a:pt x="2371" y="4162"/>
                    <a:pt x="2371" y="3516"/>
                  </a:cubicBezTo>
                  <a:cubicBezTo>
                    <a:pt x="2371" y="2869"/>
                    <a:pt x="2898" y="2344"/>
                    <a:pt x="3544" y="2344"/>
                  </a:cubicBezTo>
                  <a:close/>
                  <a:moveTo>
                    <a:pt x="2762" y="1"/>
                  </a:moveTo>
                  <a:cubicBezTo>
                    <a:pt x="2546" y="1"/>
                    <a:pt x="2371" y="176"/>
                    <a:pt x="2371" y="391"/>
                  </a:cubicBezTo>
                  <a:lnTo>
                    <a:pt x="2371" y="1056"/>
                  </a:lnTo>
                  <a:cubicBezTo>
                    <a:pt x="2243" y="1118"/>
                    <a:pt x="2119" y="1190"/>
                    <a:pt x="2001" y="1272"/>
                  </a:cubicBezTo>
                  <a:lnTo>
                    <a:pt x="1424" y="938"/>
                  </a:lnTo>
                  <a:cubicBezTo>
                    <a:pt x="1363" y="904"/>
                    <a:pt x="1295" y="886"/>
                    <a:pt x="1226" y="886"/>
                  </a:cubicBezTo>
                  <a:cubicBezTo>
                    <a:pt x="1193" y="886"/>
                    <a:pt x="1160" y="890"/>
                    <a:pt x="1128" y="899"/>
                  </a:cubicBezTo>
                  <a:cubicBezTo>
                    <a:pt x="1027" y="927"/>
                    <a:pt x="942" y="992"/>
                    <a:pt x="890" y="1081"/>
                  </a:cubicBezTo>
                  <a:lnTo>
                    <a:pt x="108" y="2434"/>
                  </a:lnTo>
                  <a:cubicBezTo>
                    <a:pt x="0" y="2621"/>
                    <a:pt x="65" y="2860"/>
                    <a:pt x="253" y="2968"/>
                  </a:cubicBezTo>
                  <a:lnTo>
                    <a:pt x="820" y="3296"/>
                  </a:lnTo>
                  <a:cubicBezTo>
                    <a:pt x="813" y="3369"/>
                    <a:pt x="810" y="3442"/>
                    <a:pt x="810" y="3516"/>
                  </a:cubicBezTo>
                  <a:cubicBezTo>
                    <a:pt x="810" y="3589"/>
                    <a:pt x="813" y="3663"/>
                    <a:pt x="820" y="3735"/>
                  </a:cubicBezTo>
                  <a:lnTo>
                    <a:pt x="253" y="4063"/>
                  </a:lnTo>
                  <a:cubicBezTo>
                    <a:pt x="65" y="4171"/>
                    <a:pt x="0" y="4410"/>
                    <a:pt x="108" y="4597"/>
                  </a:cubicBezTo>
                  <a:lnTo>
                    <a:pt x="890" y="5950"/>
                  </a:lnTo>
                  <a:cubicBezTo>
                    <a:pt x="963" y="6076"/>
                    <a:pt x="1094" y="6144"/>
                    <a:pt x="1228" y="6144"/>
                  </a:cubicBezTo>
                  <a:cubicBezTo>
                    <a:pt x="1295" y="6144"/>
                    <a:pt x="1362" y="6127"/>
                    <a:pt x="1424" y="6093"/>
                  </a:cubicBezTo>
                  <a:lnTo>
                    <a:pt x="2001" y="5760"/>
                  </a:lnTo>
                  <a:cubicBezTo>
                    <a:pt x="2119" y="5842"/>
                    <a:pt x="2243" y="5913"/>
                    <a:pt x="2371" y="5974"/>
                  </a:cubicBezTo>
                  <a:lnTo>
                    <a:pt x="2371" y="6667"/>
                  </a:lnTo>
                  <a:cubicBezTo>
                    <a:pt x="2371" y="6883"/>
                    <a:pt x="2546" y="7056"/>
                    <a:pt x="2762" y="7056"/>
                  </a:cubicBezTo>
                  <a:lnTo>
                    <a:pt x="4325" y="7056"/>
                  </a:lnTo>
                  <a:cubicBezTo>
                    <a:pt x="4541" y="7056"/>
                    <a:pt x="4716" y="6883"/>
                    <a:pt x="4716" y="6667"/>
                  </a:cubicBezTo>
                  <a:lnTo>
                    <a:pt x="4716" y="5974"/>
                  </a:lnTo>
                  <a:cubicBezTo>
                    <a:pt x="4844" y="5913"/>
                    <a:pt x="4968" y="5842"/>
                    <a:pt x="5086" y="5760"/>
                  </a:cubicBezTo>
                  <a:lnTo>
                    <a:pt x="5664" y="6093"/>
                  </a:lnTo>
                  <a:cubicBezTo>
                    <a:pt x="5725" y="6128"/>
                    <a:pt x="5792" y="6145"/>
                    <a:pt x="5859" y="6145"/>
                  </a:cubicBezTo>
                  <a:cubicBezTo>
                    <a:pt x="5992" y="6145"/>
                    <a:pt x="6124" y="6077"/>
                    <a:pt x="6197" y="5950"/>
                  </a:cubicBezTo>
                  <a:lnTo>
                    <a:pt x="6979" y="4597"/>
                  </a:lnTo>
                  <a:cubicBezTo>
                    <a:pt x="7087" y="4410"/>
                    <a:pt x="7023" y="4171"/>
                    <a:pt x="6836" y="4063"/>
                  </a:cubicBezTo>
                  <a:lnTo>
                    <a:pt x="6267" y="3735"/>
                  </a:lnTo>
                  <a:cubicBezTo>
                    <a:pt x="6275" y="3663"/>
                    <a:pt x="6278" y="3589"/>
                    <a:pt x="6278" y="3516"/>
                  </a:cubicBezTo>
                  <a:cubicBezTo>
                    <a:pt x="6278" y="3442"/>
                    <a:pt x="6275" y="3369"/>
                    <a:pt x="6267" y="3296"/>
                  </a:cubicBezTo>
                  <a:lnTo>
                    <a:pt x="6836" y="2968"/>
                  </a:lnTo>
                  <a:cubicBezTo>
                    <a:pt x="7023" y="2860"/>
                    <a:pt x="7087" y="2622"/>
                    <a:pt x="6979" y="2434"/>
                  </a:cubicBezTo>
                  <a:lnTo>
                    <a:pt x="6197" y="1081"/>
                  </a:lnTo>
                  <a:cubicBezTo>
                    <a:pt x="6124" y="955"/>
                    <a:pt x="5993" y="886"/>
                    <a:pt x="5858" y="886"/>
                  </a:cubicBezTo>
                  <a:cubicBezTo>
                    <a:pt x="5792" y="886"/>
                    <a:pt x="5725" y="903"/>
                    <a:pt x="5664" y="938"/>
                  </a:cubicBezTo>
                  <a:lnTo>
                    <a:pt x="5086" y="1272"/>
                  </a:lnTo>
                  <a:cubicBezTo>
                    <a:pt x="4968" y="1190"/>
                    <a:pt x="4844" y="1118"/>
                    <a:pt x="4716" y="1056"/>
                  </a:cubicBezTo>
                  <a:lnTo>
                    <a:pt x="4716" y="391"/>
                  </a:lnTo>
                  <a:cubicBezTo>
                    <a:pt x="4716" y="176"/>
                    <a:pt x="4541" y="1"/>
                    <a:pt x="4325" y="1"/>
                  </a:cubicBezTo>
                  <a:close/>
                </a:path>
              </a:pathLst>
            </a:custGeom>
            <a:grp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002060"/>
                </a:solidFill>
                <a:latin typeface="Apple Braille" pitchFamily="2" charset="0"/>
              </a:endParaRPr>
            </a:p>
          </p:txBody>
        </p:sp>
      </p:grpSp>
      <p:sp>
        <p:nvSpPr>
          <p:cNvPr id="42" name="Google Shape;361;p38">
            <a:extLst>
              <a:ext uri="{FF2B5EF4-FFF2-40B4-BE49-F238E27FC236}">
                <a16:creationId xmlns:a16="http://schemas.microsoft.com/office/drawing/2014/main" id="{EBFB36E4-6ECB-C6CE-694C-94E1FABE976B}"/>
              </a:ext>
            </a:extLst>
          </p:cNvPr>
          <p:cNvSpPr txBox="1">
            <a:spLocks/>
          </p:cNvSpPr>
          <p:nvPr/>
        </p:nvSpPr>
        <p:spPr>
          <a:xfrm>
            <a:off x="3475479" y="7338914"/>
            <a:ext cx="3401378" cy="903900"/>
          </a:xfrm>
          <a:prstGeom prst="rect">
            <a:avLst/>
          </a:prstGeom>
        </p:spPr>
        <p:txBody>
          <a:bodyPr spcFirstLastPara="1" wrap="square" lIns="91425" tIns="91425" rIns="91425" bIns="91425" anchor="ctr" anchorCtr="0">
            <a:no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4000" dirty="0">
                <a:solidFill>
                  <a:srgbClr val="002060"/>
                </a:solidFill>
                <a:latin typeface="Apple Braille" pitchFamily="2" charset="0"/>
              </a:rPr>
              <a:t>GIẢI PHÁP</a:t>
            </a:r>
          </a:p>
        </p:txBody>
      </p:sp>
      <p:sp>
        <p:nvSpPr>
          <p:cNvPr id="45" name="TextBox 44">
            <a:extLst>
              <a:ext uri="{FF2B5EF4-FFF2-40B4-BE49-F238E27FC236}">
                <a16:creationId xmlns:a16="http://schemas.microsoft.com/office/drawing/2014/main" id="{33AFFAF7-95D8-4372-BFA5-0D370A92077F}"/>
              </a:ext>
            </a:extLst>
          </p:cNvPr>
          <p:cNvSpPr txBox="1"/>
          <p:nvPr/>
        </p:nvSpPr>
        <p:spPr>
          <a:xfrm>
            <a:off x="7526018" y="6969318"/>
            <a:ext cx="9079867" cy="1384995"/>
          </a:xfrm>
          <a:prstGeom prst="rect">
            <a:avLst/>
          </a:prstGeom>
          <a:noFill/>
        </p:spPr>
        <p:txBody>
          <a:bodyPr wrap="square" rtlCol="0">
            <a:spAutoFit/>
          </a:bodyPr>
          <a:lstStyle/>
          <a:p>
            <a:pPr algn="just"/>
            <a:r>
              <a:rPr lang="en-US" sz="2800" dirty="0" err="1">
                <a:solidFill>
                  <a:srgbClr val="002060"/>
                </a:solidFill>
                <a:latin typeface="Apple Braille" pitchFamily="2" charset="0"/>
              </a:rPr>
              <a:t>Hệ</a:t>
            </a:r>
            <a:r>
              <a:rPr lang="en-US" sz="2800" dirty="0">
                <a:solidFill>
                  <a:srgbClr val="002060"/>
                </a:solidFill>
                <a:latin typeface="Apple Braille" pitchFamily="2" charset="0"/>
              </a:rPr>
              <a:t> </a:t>
            </a:r>
            <a:r>
              <a:rPr lang="en-US" sz="2800" dirty="0" err="1">
                <a:solidFill>
                  <a:srgbClr val="002060"/>
                </a:solidFill>
                <a:latin typeface="Apple Braille" pitchFamily="2" charset="0"/>
              </a:rPr>
              <a:t>thống</a:t>
            </a:r>
            <a:r>
              <a:rPr lang="en-US" sz="2800" dirty="0">
                <a:solidFill>
                  <a:srgbClr val="002060"/>
                </a:solidFill>
                <a:latin typeface="Apple Braille" pitchFamily="2" charset="0"/>
              </a:rPr>
              <a:t> </a:t>
            </a:r>
            <a:r>
              <a:rPr lang="en-US" sz="2800" dirty="0" err="1">
                <a:solidFill>
                  <a:srgbClr val="002060"/>
                </a:solidFill>
                <a:latin typeface="Apple Braille" pitchFamily="2" charset="0"/>
              </a:rPr>
              <a:t>kinh</a:t>
            </a:r>
            <a:r>
              <a:rPr lang="en-US" sz="2800" dirty="0">
                <a:solidFill>
                  <a:srgbClr val="002060"/>
                </a:solidFill>
                <a:latin typeface="Apple Braille" pitchFamily="2" charset="0"/>
              </a:rPr>
              <a:t> </a:t>
            </a:r>
            <a:r>
              <a:rPr lang="en-US" sz="2800" dirty="0" err="1">
                <a:solidFill>
                  <a:srgbClr val="002060"/>
                </a:solidFill>
                <a:latin typeface="Apple Braille" pitchFamily="2" charset="0"/>
              </a:rPr>
              <a:t>doanh</a:t>
            </a:r>
            <a:r>
              <a:rPr lang="en-US" sz="2800" dirty="0">
                <a:solidFill>
                  <a:srgbClr val="002060"/>
                </a:solidFill>
                <a:latin typeface="Apple Braille" pitchFamily="2" charset="0"/>
              </a:rPr>
              <a:t> </a:t>
            </a:r>
            <a:r>
              <a:rPr lang="en-US" sz="2800" dirty="0" err="1">
                <a:solidFill>
                  <a:srgbClr val="002060"/>
                </a:solidFill>
                <a:latin typeface="Apple Braille" pitchFamily="2" charset="0"/>
              </a:rPr>
              <a:t>thông</a:t>
            </a:r>
            <a:r>
              <a:rPr lang="en-US" sz="2800" dirty="0">
                <a:solidFill>
                  <a:srgbClr val="002060"/>
                </a:solidFill>
                <a:latin typeface="Apple Braille" pitchFamily="2" charset="0"/>
              </a:rPr>
              <a:t> </a:t>
            </a:r>
            <a:r>
              <a:rPr lang="en-US" sz="2800" dirty="0" err="1">
                <a:solidFill>
                  <a:srgbClr val="002060"/>
                </a:solidFill>
                <a:latin typeface="Apple Braille" pitchFamily="2" charset="0"/>
              </a:rPr>
              <a:t>minh</a:t>
            </a:r>
            <a:r>
              <a:rPr lang="en-US" sz="2800" dirty="0">
                <a:solidFill>
                  <a:srgbClr val="002060"/>
                </a:solidFill>
                <a:latin typeface="Apple Braille" pitchFamily="2" charset="0"/>
              </a:rPr>
              <a:t> (BI) </a:t>
            </a:r>
            <a:r>
              <a:rPr lang="en-US" sz="2800" dirty="0" err="1">
                <a:solidFill>
                  <a:srgbClr val="002060"/>
                </a:solidFill>
                <a:latin typeface="Apple Braille" pitchFamily="2" charset="0"/>
              </a:rPr>
              <a:t>nổi</a:t>
            </a:r>
            <a:r>
              <a:rPr lang="en-US" sz="2800" dirty="0">
                <a:solidFill>
                  <a:srgbClr val="002060"/>
                </a:solidFill>
                <a:latin typeface="Apple Braille" pitchFamily="2" charset="0"/>
              </a:rPr>
              <a:t> </a:t>
            </a:r>
            <a:r>
              <a:rPr lang="en-US" sz="2800" dirty="0" err="1">
                <a:solidFill>
                  <a:srgbClr val="002060"/>
                </a:solidFill>
                <a:latin typeface="Apple Braille" pitchFamily="2" charset="0"/>
              </a:rPr>
              <a:t>lên</a:t>
            </a:r>
            <a:r>
              <a:rPr lang="en-US" sz="2800" dirty="0">
                <a:solidFill>
                  <a:srgbClr val="002060"/>
                </a:solidFill>
                <a:latin typeface="Apple Braille" pitchFamily="2" charset="0"/>
              </a:rPr>
              <a:t> </a:t>
            </a:r>
            <a:r>
              <a:rPr lang="en-US" sz="2800" dirty="0" err="1">
                <a:solidFill>
                  <a:srgbClr val="002060"/>
                </a:solidFill>
                <a:latin typeface="Apple Braille" pitchFamily="2" charset="0"/>
              </a:rPr>
              <a:t>như</a:t>
            </a:r>
            <a:r>
              <a:rPr lang="en-US" sz="2800" dirty="0">
                <a:solidFill>
                  <a:srgbClr val="002060"/>
                </a:solidFill>
                <a:latin typeface="Apple Braille" pitchFamily="2" charset="0"/>
              </a:rPr>
              <a:t> </a:t>
            </a:r>
            <a:r>
              <a:rPr lang="en-US" sz="2800" dirty="0" err="1">
                <a:solidFill>
                  <a:srgbClr val="002060"/>
                </a:solidFill>
                <a:latin typeface="Apple Braille" pitchFamily="2" charset="0"/>
              </a:rPr>
              <a:t>một</a:t>
            </a:r>
            <a:r>
              <a:rPr lang="en-US" sz="2800" dirty="0">
                <a:solidFill>
                  <a:srgbClr val="002060"/>
                </a:solidFill>
                <a:latin typeface="Apple Braille" pitchFamily="2" charset="0"/>
              </a:rPr>
              <a:t> </a:t>
            </a:r>
            <a:r>
              <a:rPr lang="en-US" sz="2800" dirty="0" err="1">
                <a:solidFill>
                  <a:srgbClr val="002060"/>
                </a:solidFill>
                <a:latin typeface="Apple Braille" pitchFamily="2" charset="0"/>
              </a:rPr>
              <a:t>giải</a:t>
            </a:r>
            <a:r>
              <a:rPr lang="en-US" sz="2800" dirty="0">
                <a:solidFill>
                  <a:srgbClr val="002060"/>
                </a:solidFill>
                <a:latin typeface="Apple Braille" pitchFamily="2" charset="0"/>
              </a:rPr>
              <a:t> </a:t>
            </a:r>
            <a:r>
              <a:rPr lang="en-US" sz="2800" dirty="0" err="1">
                <a:solidFill>
                  <a:srgbClr val="002060"/>
                </a:solidFill>
                <a:latin typeface="Apple Braille" pitchFamily="2" charset="0"/>
              </a:rPr>
              <a:t>pháp</a:t>
            </a:r>
            <a:r>
              <a:rPr lang="en-US" sz="2800" dirty="0">
                <a:solidFill>
                  <a:srgbClr val="002060"/>
                </a:solidFill>
                <a:latin typeface="Apple Braille" pitchFamily="2" charset="0"/>
              </a:rPr>
              <a:t> </a:t>
            </a:r>
            <a:r>
              <a:rPr lang="en-US" sz="2800" dirty="0" err="1">
                <a:solidFill>
                  <a:srgbClr val="002060"/>
                </a:solidFill>
                <a:latin typeface="Apple Braille" pitchFamily="2" charset="0"/>
              </a:rPr>
              <a:t>hữu</a:t>
            </a:r>
            <a:r>
              <a:rPr lang="en-US" sz="2800" dirty="0">
                <a:solidFill>
                  <a:srgbClr val="002060"/>
                </a:solidFill>
                <a:latin typeface="Apple Braille" pitchFamily="2" charset="0"/>
              </a:rPr>
              <a:t> </a:t>
            </a:r>
            <a:r>
              <a:rPr lang="en-US" sz="2800" dirty="0" err="1">
                <a:solidFill>
                  <a:srgbClr val="002060"/>
                </a:solidFill>
                <a:latin typeface="Apple Braille" pitchFamily="2" charset="0"/>
              </a:rPr>
              <a:t>hiệu</a:t>
            </a:r>
            <a:r>
              <a:rPr lang="en-US" sz="2800" dirty="0">
                <a:solidFill>
                  <a:srgbClr val="002060"/>
                </a:solidFill>
                <a:latin typeface="Apple Braille" pitchFamily="2" charset="0"/>
              </a:rPr>
              <a:t> </a:t>
            </a:r>
            <a:r>
              <a:rPr lang="en-US" sz="2800" dirty="0" err="1">
                <a:solidFill>
                  <a:srgbClr val="002060"/>
                </a:solidFill>
                <a:latin typeface="Apple Braille" pitchFamily="2" charset="0"/>
              </a:rPr>
              <a:t>giúp</a:t>
            </a:r>
            <a:r>
              <a:rPr lang="en-US" sz="2800" dirty="0">
                <a:solidFill>
                  <a:srgbClr val="002060"/>
                </a:solidFill>
                <a:latin typeface="Apple Braille" pitchFamily="2" charset="0"/>
              </a:rPr>
              <a:t> </a:t>
            </a:r>
            <a:r>
              <a:rPr lang="en-US" sz="2800" dirty="0" err="1">
                <a:solidFill>
                  <a:srgbClr val="002060"/>
                </a:solidFill>
                <a:latin typeface="Apple Braille" pitchFamily="2" charset="0"/>
              </a:rPr>
              <a:t>doanh</a:t>
            </a:r>
            <a:r>
              <a:rPr lang="en-US" sz="2800" dirty="0">
                <a:solidFill>
                  <a:srgbClr val="002060"/>
                </a:solidFill>
                <a:latin typeface="Apple Braille" pitchFamily="2" charset="0"/>
              </a:rPr>
              <a:t> </a:t>
            </a:r>
            <a:r>
              <a:rPr lang="en-US" sz="2800" dirty="0" err="1">
                <a:solidFill>
                  <a:srgbClr val="002060"/>
                </a:solidFill>
                <a:latin typeface="Apple Braille" pitchFamily="2" charset="0"/>
              </a:rPr>
              <a:t>nghiệp</a:t>
            </a:r>
            <a:r>
              <a:rPr lang="en-US" sz="2800" dirty="0">
                <a:solidFill>
                  <a:srgbClr val="002060"/>
                </a:solidFill>
                <a:latin typeface="Apple Braille" pitchFamily="2" charset="0"/>
              </a:rPr>
              <a:t> </a:t>
            </a:r>
            <a:r>
              <a:rPr lang="en-US" sz="2800" dirty="0" err="1">
                <a:solidFill>
                  <a:srgbClr val="002060"/>
                </a:solidFill>
                <a:latin typeface="Apple Braille" pitchFamily="2" charset="0"/>
              </a:rPr>
              <a:t>khai</a:t>
            </a:r>
            <a:r>
              <a:rPr lang="en-US" sz="2800" dirty="0">
                <a:solidFill>
                  <a:srgbClr val="002060"/>
                </a:solidFill>
                <a:latin typeface="Apple Braille" pitchFamily="2" charset="0"/>
              </a:rPr>
              <a:t> </a:t>
            </a:r>
            <a:r>
              <a:rPr lang="en-US" sz="2800" dirty="0" err="1">
                <a:solidFill>
                  <a:srgbClr val="002060"/>
                </a:solidFill>
                <a:latin typeface="Apple Braille" pitchFamily="2" charset="0"/>
              </a:rPr>
              <a:t>thác</a:t>
            </a:r>
            <a:r>
              <a:rPr lang="en-US" sz="2800" dirty="0">
                <a:solidFill>
                  <a:srgbClr val="002060"/>
                </a:solidFill>
                <a:latin typeface="Apple Braille" pitchFamily="2" charset="0"/>
              </a:rPr>
              <a:t> </a:t>
            </a:r>
            <a:r>
              <a:rPr lang="en-US" sz="2800" dirty="0" err="1">
                <a:solidFill>
                  <a:srgbClr val="002060"/>
                </a:solidFill>
                <a:latin typeface="Apple Braille" pitchFamily="2" charset="0"/>
              </a:rPr>
              <a:t>sức</a:t>
            </a:r>
            <a:r>
              <a:rPr lang="en-US" sz="2800" dirty="0">
                <a:solidFill>
                  <a:srgbClr val="002060"/>
                </a:solidFill>
                <a:latin typeface="Apple Braille" pitchFamily="2" charset="0"/>
              </a:rPr>
              <a:t> </a:t>
            </a:r>
            <a:r>
              <a:rPr lang="en-US" sz="2800" dirty="0" err="1">
                <a:solidFill>
                  <a:srgbClr val="002060"/>
                </a:solidFill>
                <a:latin typeface="Apple Braille" pitchFamily="2" charset="0"/>
              </a:rPr>
              <a:t>mạnh</a:t>
            </a:r>
            <a:r>
              <a:rPr lang="en-US" sz="2800" dirty="0">
                <a:solidFill>
                  <a:srgbClr val="002060"/>
                </a:solidFill>
                <a:latin typeface="Apple Braille" pitchFamily="2" charset="0"/>
              </a:rPr>
              <a:t> </a:t>
            </a:r>
            <a:r>
              <a:rPr lang="en-US" sz="2800" dirty="0" err="1">
                <a:solidFill>
                  <a:srgbClr val="002060"/>
                </a:solidFill>
                <a:latin typeface="Apple Braille" pitchFamily="2" charset="0"/>
              </a:rPr>
              <a:t>của</a:t>
            </a:r>
            <a:r>
              <a:rPr lang="en-US" sz="2800" dirty="0">
                <a:solidFill>
                  <a:srgbClr val="002060"/>
                </a:solidFill>
                <a:latin typeface="Apple Braille" pitchFamily="2" charset="0"/>
              </a:rPr>
              <a:t> </a:t>
            </a:r>
            <a:r>
              <a:rPr lang="en-US" sz="2800" dirty="0" err="1">
                <a:solidFill>
                  <a:srgbClr val="002060"/>
                </a:solidFill>
                <a:latin typeface="Apple Braille" pitchFamily="2" charset="0"/>
              </a:rPr>
              <a:t>dữ</a:t>
            </a:r>
            <a:r>
              <a:rPr lang="en-US" sz="2800" dirty="0">
                <a:solidFill>
                  <a:srgbClr val="002060"/>
                </a:solidFill>
                <a:latin typeface="Apple Braille" pitchFamily="2" charset="0"/>
              </a:rPr>
              <a:t> </a:t>
            </a:r>
            <a:r>
              <a:rPr lang="en-US" sz="2800" dirty="0" err="1">
                <a:solidFill>
                  <a:srgbClr val="002060"/>
                </a:solidFill>
                <a:latin typeface="Apple Braille" pitchFamily="2" charset="0"/>
              </a:rPr>
              <a:t>liệu</a:t>
            </a:r>
            <a:r>
              <a:rPr lang="en-US" sz="2800" dirty="0">
                <a:solidFill>
                  <a:srgbClr val="002060"/>
                </a:solidFill>
                <a:latin typeface="Apple Braille" pitchFamily="2" charset="0"/>
              </a:rPr>
              <a:t> </a:t>
            </a:r>
            <a:r>
              <a:rPr lang="en-US" sz="2800" dirty="0" err="1">
                <a:solidFill>
                  <a:srgbClr val="002060"/>
                </a:solidFill>
                <a:latin typeface="Apple Braille" pitchFamily="2" charset="0"/>
              </a:rPr>
              <a:t>và</a:t>
            </a:r>
            <a:r>
              <a:rPr lang="en-US" sz="2800" dirty="0">
                <a:solidFill>
                  <a:srgbClr val="002060"/>
                </a:solidFill>
                <a:latin typeface="Apple Braille" pitchFamily="2" charset="0"/>
              </a:rPr>
              <a:t> </a:t>
            </a:r>
            <a:r>
              <a:rPr lang="en-US" sz="2800" dirty="0" err="1">
                <a:solidFill>
                  <a:srgbClr val="002060"/>
                </a:solidFill>
                <a:latin typeface="Apple Braille" pitchFamily="2" charset="0"/>
              </a:rPr>
              <a:t>nâng</a:t>
            </a:r>
            <a:r>
              <a:rPr lang="en-US" sz="2800" dirty="0">
                <a:solidFill>
                  <a:srgbClr val="002060"/>
                </a:solidFill>
                <a:latin typeface="Apple Braille" pitchFamily="2" charset="0"/>
              </a:rPr>
              <a:t> </a:t>
            </a:r>
            <a:r>
              <a:rPr lang="en-US" sz="2800" dirty="0" err="1">
                <a:solidFill>
                  <a:srgbClr val="002060"/>
                </a:solidFill>
                <a:latin typeface="Apple Braille" pitchFamily="2" charset="0"/>
              </a:rPr>
              <a:t>cao</a:t>
            </a:r>
            <a:r>
              <a:rPr lang="en-US" sz="2800" dirty="0">
                <a:solidFill>
                  <a:srgbClr val="002060"/>
                </a:solidFill>
                <a:latin typeface="Apple Braille" pitchFamily="2" charset="0"/>
              </a:rPr>
              <a:t> </a:t>
            </a:r>
            <a:r>
              <a:rPr lang="en-US" sz="2800" dirty="0" err="1">
                <a:solidFill>
                  <a:srgbClr val="002060"/>
                </a:solidFill>
                <a:latin typeface="Apple Braille" pitchFamily="2" charset="0"/>
              </a:rPr>
              <a:t>hiệu</a:t>
            </a:r>
            <a:r>
              <a:rPr lang="en-US" sz="2800" dirty="0">
                <a:solidFill>
                  <a:srgbClr val="002060"/>
                </a:solidFill>
                <a:latin typeface="Apple Braille" pitchFamily="2" charset="0"/>
              </a:rPr>
              <a:t> </a:t>
            </a:r>
            <a:r>
              <a:rPr lang="en-US" sz="2800" dirty="0" err="1">
                <a:solidFill>
                  <a:srgbClr val="002060"/>
                </a:solidFill>
                <a:latin typeface="Apple Braille" pitchFamily="2" charset="0"/>
              </a:rPr>
              <a:t>quả</a:t>
            </a:r>
            <a:r>
              <a:rPr lang="en-US" sz="2800" dirty="0">
                <a:solidFill>
                  <a:srgbClr val="002060"/>
                </a:solidFill>
                <a:latin typeface="Apple Braille" pitchFamily="2" charset="0"/>
              </a:rPr>
              <a:t> </a:t>
            </a:r>
            <a:r>
              <a:rPr lang="en-US" sz="2800" dirty="0" err="1">
                <a:solidFill>
                  <a:srgbClr val="002060"/>
                </a:solidFill>
                <a:latin typeface="Apple Braille" pitchFamily="2" charset="0"/>
              </a:rPr>
              <a:t>quản</a:t>
            </a:r>
            <a:r>
              <a:rPr lang="en-US" sz="2800" dirty="0">
                <a:solidFill>
                  <a:srgbClr val="002060"/>
                </a:solidFill>
                <a:latin typeface="Apple Braille" pitchFamily="2" charset="0"/>
              </a:rPr>
              <a:t> </a:t>
            </a:r>
            <a:r>
              <a:rPr lang="en-US" sz="2800" dirty="0" err="1">
                <a:solidFill>
                  <a:srgbClr val="002060"/>
                </a:solidFill>
                <a:latin typeface="Apple Braille" pitchFamily="2" charset="0"/>
              </a:rPr>
              <a:t>lý</a:t>
            </a:r>
            <a:r>
              <a:rPr lang="en-US" sz="2800" dirty="0">
                <a:solidFill>
                  <a:srgbClr val="002060"/>
                </a:solidFill>
                <a:latin typeface="Apple Braille" pitchFamily="2" charset="0"/>
              </a:rPr>
              <a:t>.</a:t>
            </a:r>
            <a:endParaRPr lang="en-VN" sz="2800" dirty="0">
              <a:latin typeface="Apple Braille"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Google Shape;167;p5"/>
          <p:cNvSpPr txBox="1"/>
          <p:nvPr/>
        </p:nvSpPr>
        <p:spPr>
          <a:xfrm>
            <a:off x="1603375" y="1454785"/>
            <a:ext cx="5622290" cy="1079500"/>
          </a:xfrm>
          <a:prstGeom prst="rect">
            <a:avLst/>
          </a:prstGeom>
          <a:noFill/>
          <a:ln>
            <a:noFill/>
          </a:ln>
        </p:spPr>
        <p:txBody>
          <a:bodyPr spcFirstLastPara="1" wrap="square" lIns="0" tIns="0" rIns="0" bIns="0" anchor="t" anchorCtr="0">
            <a:spAutoFit/>
          </a:bodyPr>
          <a:lstStyle/>
          <a:p>
            <a:pPr marL="0" marR="0" lvl="0" indent="0" algn="l" rtl="0">
              <a:lnSpc>
                <a:spcPct val="195000"/>
              </a:lnSpc>
              <a:spcBef>
                <a:spcPts val="0"/>
              </a:spcBef>
              <a:spcAft>
                <a:spcPts val="0"/>
              </a:spcAft>
              <a:buNone/>
            </a:pPr>
            <a:r>
              <a:rPr lang="en-US" sz="3600" b="1" dirty="0">
                <a:solidFill>
                  <a:srgbClr val="0D0F68"/>
                </a:solidFill>
                <a:latin typeface="Apple Braille" pitchFamily="2" charset="0"/>
                <a:ea typeface="Arial" panose="020B0604020202020204"/>
                <a:cs typeface="Arial" panose="020B0604020202020204"/>
                <a:sym typeface="Arial" panose="020B0604020202020204"/>
              </a:rPr>
              <a:t>MỤC TIÊU NGHIÊN CỨU</a:t>
            </a:r>
          </a:p>
        </p:txBody>
      </p:sp>
      <p:sp>
        <p:nvSpPr>
          <p:cNvPr id="48" name="Google Shape;168;p5"/>
          <p:cNvSpPr/>
          <p:nvPr/>
        </p:nvSpPr>
        <p:spPr>
          <a:xfrm>
            <a:off x="-796925" y="1777365"/>
            <a:ext cx="2259330" cy="770255"/>
          </a:xfrm>
          <a:prstGeom prst="flowChartTerminator">
            <a:avLst/>
          </a:prstGeom>
          <a:solidFill>
            <a:srgbClr val="00B0F0"/>
          </a:solidFill>
          <a:ln w="9525" cap="flat" cmpd="sng">
            <a:solidFill>
              <a:srgbClr val="45A9C4"/>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1" dirty="0">
                <a:solidFill>
                  <a:schemeClr val="lt1"/>
                </a:solidFill>
                <a:latin typeface="Nirmala UI" panose="020B0502040204020203" charset="0"/>
                <a:ea typeface="Calibri" panose="020F0502020204030204"/>
                <a:cs typeface="Nirmala UI" panose="020B0502040204020203" charset="0"/>
                <a:sym typeface="Calibri" panose="020F0502020204030204"/>
              </a:rPr>
              <a:t>2</a:t>
            </a:r>
          </a:p>
        </p:txBody>
      </p:sp>
      <p:cxnSp>
        <p:nvCxnSpPr>
          <p:cNvPr id="3" name="Google Shape;160;p5"/>
          <p:cNvCxnSpPr/>
          <p:nvPr/>
        </p:nvCxnSpPr>
        <p:spPr>
          <a:xfrm flipV="1">
            <a:off x="3505200" y="1028572"/>
            <a:ext cx="9982200" cy="28575"/>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grpSp>
        <p:nvGrpSpPr>
          <p:cNvPr id="11" name="Group 10"/>
          <p:cNvGrpSpPr/>
          <p:nvPr/>
        </p:nvGrpSpPr>
        <p:grpSpPr>
          <a:xfrm>
            <a:off x="2819400" y="123825"/>
            <a:ext cx="1421130" cy="1421130"/>
            <a:chOff x="4440" y="2235"/>
            <a:chExt cx="2238" cy="2238"/>
          </a:xfrm>
        </p:grpSpPr>
        <p:sp>
          <p:nvSpPr>
            <p:cNvPr id="37" name="Oval 36"/>
            <p:cNvSpPr/>
            <p:nvPr/>
          </p:nvSpPr>
          <p:spPr>
            <a:xfrm>
              <a:off x="4440" y="2235"/>
              <a:ext cx="2238" cy="2238"/>
            </a:xfrm>
            <a:prstGeom prst="ellipse">
              <a:avLst/>
            </a:prstGeom>
            <a:solidFill>
              <a:schemeClr val="bg1"/>
            </a:solidFill>
          </p:spPr>
          <p:style>
            <a:lnRef idx="0">
              <a:srgbClr val="FFFFFF"/>
            </a:lnRef>
            <a:fillRef idx="3">
              <a:schemeClr val="accent1"/>
            </a:fillRef>
            <a:effectRef idx="0">
              <a:srgbClr val="FFFFFF"/>
            </a:effectRef>
            <a:fontRef idx="minor">
              <a:schemeClr val="lt1"/>
            </a:fontRef>
          </p:style>
          <p:txBody>
            <a:bodyPr rtlCol="0" anchor="ctr"/>
            <a:lstStyle/>
            <a:p>
              <a:pPr algn="ctr"/>
              <a:endParaRPr lang="en-US" sz="2700"/>
            </a:p>
          </p:txBody>
        </p:sp>
        <p:sp>
          <p:nvSpPr>
            <p:cNvPr id="38" name="Oval 37"/>
            <p:cNvSpPr/>
            <p:nvPr/>
          </p:nvSpPr>
          <p:spPr>
            <a:xfrm>
              <a:off x="4680" y="2460"/>
              <a:ext cx="1793" cy="179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Times New Roman" panose="02020603050405020304" pitchFamily="18" charset="0"/>
                  <a:cs typeface="Times New Roman" panose="02020603050405020304" pitchFamily="18" charset="0"/>
                </a:rPr>
                <a:t>01</a:t>
              </a:r>
            </a:p>
          </p:txBody>
        </p:sp>
      </p:grpSp>
      <p:sp>
        <p:nvSpPr>
          <p:cNvPr id="65" name="Freeform 2"/>
          <p:cNvSpPr/>
          <p:nvPr/>
        </p:nvSpPr>
        <p:spPr>
          <a:xfrm rot="5400000" flipV="1">
            <a:off x="11047730" y="2477770"/>
            <a:ext cx="11116310" cy="5779770"/>
          </a:xfrm>
          <a:custGeom>
            <a:avLst/>
            <a:gdLst/>
            <a:ahLst/>
            <a:cxnLst/>
            <a:rect l="l" t="t" r="r" b="b"/>
            <a:pathLst>
              <a:path w="10522735" h="5490954">
                <a:moveTo>
                  <a:pt x="0" y="0"/>
                </a:moveTo>
                <a:lnTo>
                  <a:pt x="10522734" y="0"/>
                </a:lnTo>
                <a:lnTo>
                  <a:pt x="10522734" y="5490954"/>
                </a:lnTo>
                <a:lnTo>
                  <a:pt x="0" y="54909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sp>
        <p:nvSpPr>
          <p:cNvPr id="34" name="TextBox 33"/>
          <p:cNvSpPr txBox="1"/>
          <p:nvPr/>
        </p:nvSpPr>
        <p:spPr>
          <a:xfrm>
            <a:off x="4677410" y="5727700"/>
            <a:ext cx="11019790" cy="922020"/>
          </a:xfrm>
          <a:prstGeom prst="rect">
            <a:avLst/>
          </a:prstGeom>
          <a:noFill/>
        </p:spPr>
        <p:txBody>
          <a:bodyPr wrap="square" rtlCol="0">
            <a:spAutoFit/>
          </a:bodyPr>
          <a:lstStyle/>
          <a:p>
            <a:pPr>
              <a:lnSpc>
                <a:spcPct val="150000"/>
              </a:lnSpc>
            </a:pPr>
            <a:r>
              <a:rPr lang="en-US" sz="3600" b="1" dirty="0">
                <a:solidFill>
                  <a:schemeClr val="bg1"/>
                </a:solidFill>
                <a:latin typeface="Times New Roman" panose="02020603050405020304" pitchFamily="18" charset="0"/>
                <a:cs typeface="Times New Roman" panose="02020603050405020304" pitchFamily="18" charset="0"/>
              </a:rPr>
              <a:t>Tìm hiểu chương trình môn Tự nhiên và Xã hội lớp 3.</a:t>
            </a:r>
          </a:p>
        </p:txBody>
      </p:sp>
      <p:sp>
        <p:nvSpPr>
          <p:cNvPr id="7" name="Freeform 2"/>
          <p:cNvSpPr/>
          <p:nvPr/>
        </p:nvSpPr>
        <p:spPr>
          <a:xfrm rot="10800000">
            <a:off x="1028700" y="8500745"/>
            <a:ext cx="4799330" cy="638175"/>
          </a:xfrm>
          <a:custGeom>
            <a:avLst/>
            <a:gdLst/>
            <a:ahLst/>
            <a:cxnLst/>
            <a:rect l="l" t="t" r="r" b="b"/>
            <a:pathLst>
              <a:path w="3988366" h="473147">
                <a:moveTo>
                  <a:pt x="0" y="0"/>
                </a:moveTo>
                <a:lnTo>
                  <a:pt x="3988366" y="0"/>
                </a:lnTo>
                <a:lnTo>
                  <a:pt x="3988366" y="473147"/>
                </a:lnTo>
                <a:lnTo>
                  <a:pt x="0" y="473147"/>
                </a:lnTo>
                <a:lnTo>
                  <a:pt x="0" y="0"/>
                </a:lnTo>
                <a:close/>
              </a:path>
            </a:pathLst>
          </a:custGeom>
          <a:blipFill>
            <a:blip r:embed="rId4">
              <a:alphaModFix amt="89000"/>
            </a:blip>
            <a:stretch>
              <a:fillRect b="-142346"/>
            </a:stretch>
          </a:blipFill>
        </p:spPr>
        <p:txBody>
          <a:bodyPr/>
          <a:lstStyle/>
          <a:p>
            <a:endParaRPr lang="en-VN"/>
          </a:p>
        </p:txBody>
      </p:sp>
      <p:sp>
        <p:nvSpPr>
          <p:cNvPr id="10" name="Freeform 4"/>
          <p:cNvSpPr/>
          <p:nvPr/>
        </p:nvSpPr>
        <p:spPr>
          <a:xfrm>
            <a:off x="1028700" y="3731895"/>
            <a:ext cx="4904105" cy="4924425"/>
          </a:xfrm>
          <a:custGeom>
            <a:avLst/>
            <a:gdLst/>
            <a:ahLst/>
            <a:cxnLst/>
            <a:rect l="l" t="t" r="r" b="b"/>
            <a:pathLst>
              <a:path w="1320076" h="1182133">
                <a:moveTo>
                  <a:pt x="68386" y="0"/>
                </a:moveTo>
                <a:lnTo>
                  <a:pt x="1251690" y="0"/>
                </a:lnTo>
                <a:cubicBezTo>
                  <a:pt x="1289459" y="0"/>
                  <a:pt x="1320076" y="30618"/>
                  <a:pt x="1320076" y="68386"/>
                </a:cubicBezTo>
                <a:lnTo>
                  <a:pt x="1320076" y="1113746"/>
                </a:lnTo>
                <a:cubicBezTo>
                  <a:pt x="1320076" y="1151515"/>
                  <a:pt x="1289459" y="1182133"/>
                  <a:pt x="1251690" y="1182133"/>
                </a:cubicBezTo>
                <a:lnTo>
                  <a:pt x="68386" y="1182133"/>
                </a:lnTo>
                <a:cubicBezTo>
                  <a:pt x="30618" y="1182133"/>
                  <a:pt x="0" y="1151515"/>
                  <a:pt x="0" y="1113746"/>
                </a:cubicBezTo>
                <a:lnTo>
                  <a:pt x="0" y="68386"/>
                </a:lnTo>
                <a:cubicBezTo>
                  <a:pt x="0" y="30618"/>
                  <a:pt x="30618" y="0"/>
                  <a:pt x="68386" y="0"/>
                </a:cubicBezTo>
                <a:close/>
              </a:path>
            </a:pathLst>
          </a:custGeom>
          <a:solidFill>
            <a:srgbClr val="000000">
              <a:alpha val="0"/>
            </a:srgbClr>
          </a:solidFill>
          <a:ln w="161925" cap="rnd">
            <a:gradFill>
              <a:gsLst>
                <a:gs pos="0">
                  <a:srgbClr val="08377C">
                    <a:alpha val="100000"/>
                  </a:srgbClr>
                </a:gs>
                <a:gs pos="50000">
                  <a:srgbClr val="006BB6">
                    <a:alpha val="100000"/>
                  </a:srgbClr>
                </a:gs>
                <a:gs pos="100000">
                  <a:srgbClr val="C9E9FF">
                    <a:alpha val="100000"/>
                  </a:srgbClr>
                </a:gs>
              </a:gsLst>
              <a:lin ang="2700000"/>
            </a:gradFill>
            <a:prstDash val="solid"/>
            <a:round/>
          </a:ln>
        </p:spPr>
        <p:txBody>
          <a:bodyPr/>
          <a:lstStyle/>
          <a:p>
            <a:endParaRPr lang="en-VN"/>
          </a:p>
        </p:txBody>
      </p:sp>
      <p:sp>
        <p:nvSpPr>
          <p:cNvPr id="12" name="TextBox 5"/>
          <p:cNvSpPr txBox="1"/>
          <p:nvPr/>
        </p:nvSpPr>
        <p:spPr>
          <a:xfrm>
            <a:off x="1028700" y="3533775"/>
            <a:ext cx="4904105" cy="5122545"/>
          </a:xfrm>
          <a:prstGeom prst="rect">
            <a:avLst/>
          </a:prstGeom>
        </p:spPr>
        <p:txBody>
          <a:bodyPr lIns="50800" tIns="50800" rIns="50800" bIns="50800" rtlCol="0" anchor="ctr"/>
          <a:lstStyle/>
          <a:p>
            <a:pPr algn="ctr">
              <a:lnSpc>
                <a:spcPts val="2660"/>
              </a:lnSpc>
            </a:pPr>
            <a:endParaRPr/>
          </a:p>
        </p:txBody>
      </p:sp>
      <p:grpSp>
        <p:nvGrpSpPr>
          <p:cNvPr id="13" name="Group 6"/>
          <p:cNvGrpSpPr/>
          <p:nvPr/>
        </p:nvGrpSpPr>
        <p:grpSpPr>
          <a:xfrm>
            <a:off x="2595245" y="2868295"/>
            <a:ext cx="1619250" cy="1792605"/>
            <a:chOff x="0" y="0"/>
            <a:chExt cx="435740" cy="430274"/>
          </a:xfrm>
        </p:grpSpPr>
        <p:sp>
          <p:nvSpPr>
            <p:cNvPr id="14" name="Freeform 7"/>
            <p:cNvSpPr/>
            <p:nvPr/>
          </p:nvSpPr>
          <p:spPr>
            <a:xfrm>
              <a:off x="0" y="0"/>
              <a:ext cx="435740" cy="430274"/>
            </a:xfrm>
            <a:custGeom>
              <a:avLst/>
              <a:gdLst/>
              <a:ahLst/>
              <a:cxnLst/>
              <a:rect l="l" t="t" r="r" b="b"/>
              <a:pathLst>
                <a:path w="435740" h="430274">
                  <a:moveTo>
                    <a:pt x="0" y="0"/>
                  </a:moveTo>
                  <a:lnTo>
                    <a:pt x="435740" y="0"/>
                  </a:lnTo>
                  <a:lnTo>
                    <a:pt x="435740" y="430274"/>
                  </a:lnTo>
                  <a:lnTo>
                    <a:pt x="0" y="430274"/>
                  </a:lnTo>
                  <a:close/>
                </a:path>
              </a:pathLst>
            </a:custGeom>
            <a:solidFill>
              <a:srgbClr val="FFFFFF"/>
            </a:solidFill>
          </p:spPr>
          <p:txBody>
            <a:bodyPr/>
            <a:lstStyle/>
            <a:p>
              <a:endParaRPr lang="en-VN"/>
            </a:p>
          </p:txBody>
        </p:sp>
        <p:sp>
          <p:nvSpPr>
            <p:cNvPr id="15" name="TextBox 8"/>
            <p:cNvSpPr txBox="1"/>
            <p:nvPr/>
          </p:nvSpPr>
          <p:spPr>
            <a:xfrm>
              <a:off x="0" y="-9525"/>
              <a:ext cx="435740" cy="439799"/>
            </a:xfrm>
            <a:prstGeom prst="rect">
              <a:avLst/>
            </a:prstGeom>
          </p:spPr>
          <p:txBody>
            <a:bodyPr lIns="50800" tIns="50800" rIns="50800" bIns="50800" rtlCol="0" anchor="ctr"/>
            <a:lstStyle/>
            <a:p>
              <a:pPr marL="0" lvl="0" indent="0" algn="ctr">
                <a:lnSpc>
                  <a:spcPts val="7360"/>
                </a:lnSpc>
                <a:spcBef>
                  <a:spcPct val="0"/>
                </a:spcBef>
              </a:pPr>
              <a:r>
                <a:rPr lang="en-US" sz="6130" b="1" u="none" strike="noStrike" spc="220">
                  <a:solidFill>
                    <a:srgbClr val="0063A1"/>
                  </a:solidFill>
                  <a:latin typeface="Nirmala UI" panose="020B0502040204020203" charset="0"/>
                  <a:cs typeface="Nirmala UI" panose="020B0502040204020203" charset="0"/>
                </a:rPr>
                <a:t>01</a:t>
              </a:r>
            </a:p>
          </p:txBody>
        </p:sp>
      </p:grpSp>
      <p:sp>
        <p:nvSpPr>
          <p:cNvPr id="53" name="TextBox 26"/>
          <p:cNvSpPr txBox="1"/>
          <p:nvPr/>
        </p:nvSpPr>
        <p:spPr>
          <a:xfrm>
            <a:off x="1121410" y="4660900"/>
            <a:ext cx="4707890" cy="3695700"/>
          </a:xfrm>
          <a:prstGeom prst="rect">
            <a:avLst/>
          </a:prstGeom>
        </p:spPr>
        <p:txBody>
          <a:bodyPr lIns="0" tIns="0" rIns="0" bIns="0" rtlCol="0" anchor="t">
            <a:noAutofit/>
          </a:bodyPr>
          <a:lstStyle/>
          <a:p>
            <a:pPr marL="0" lvl="0" indent="0" algn="ctr">
              <a:lnSpc>
                <a:spcPct val="150000"/>
              </a:lnSpc>
              <a:spcBef>
                <a:spcPct val="0"/>
              </a:spcBef>
            </a:pPr>
            <a:r>
              <a:rPr lang="en-US" sz="3000" b="1" u="none" strike="noStrike" spc="43" dirty="0" err="1">
                <a:solidFill>
                  <a:srgbClr val="002060"/>
                </a:solidFill>
                <a:latin typeface="Apple Braille" pitchFamily="2" charset="0"/>
                <a:cs typeface="Times New Roman" panose="02020603050405020304" pitchFamily="18" charset="0"/>
                <a:sym typeface="+mn-ea"/>
              </a:rPr>
              <a:t>Phân</a:t>
            </a:r>
            <a:r>
              <a:rPr lang="en-US" sz="3000" b="1" u="none" strike="noStrike" spc="43" dirty="0">
                <a:solidFill>
                  <a:srgbClr val="002060"/>
                </a:solidFill>
                <a:latin typeface="Apple Braille" pitchFamily="2" charset="0"/>
                <a:cs typeface="Times New Roman" panose="02020603050405020304" pitchFamily="18" charset="0"/>
                <a:sym typeface="+mn-ea"/>
              </a:rPr>
              <a:t> </a:t>
            </a:r>
            <a:r>
              <a:rPr lang="en-US" sz="3000" b="1" u="none" strike="noStrike" spc="43" dirty="0" err="1">
                <a:solidFill>
                  <a:srgbClr val="002060"/>
                </a:solidFill>
                <a:latin typeface="Apple Braille" pitchFamily="2" charset="0"/>
                <a:cs typeface="Times New Roman" panose="02020603050405020304" pitchFamily="18" charset="0"/>
                <a:sym typeface="+mn-ea"/>
              </a:rPr>
              <a:t>tích</a:t>
            </a:r>
            <a:r>
              <a:rPr lang="en-US" sz="3000" b="1" u="none" strike="noStrike" spc="43" dirty="0">
                <a:solidFill>
                  <a:srgbClr val="002060"/>
                </a:solidFill>
                <a:latin typeface="Apple Braille" pitchFamily="2" charset="0"/>
                <a:cs typeface="Times New Roman" panose="02020603050405020304" pitchFamily="18" charset="0"/>
                <a:sym typeface="+mn-ea"/>
              </a:rPr>
              <a:t> </a:t>
            </a:r>
            <a:r>
              <a:rPr lang="en-US" sz="3000" b="1" u="none" strike="noStrike" spc="43" dirty="0" err="1">
                <a:solidFill>
                  <a:srgbClr val="002060"/>
                </a:solidFill>
                <a:latin typeface="Apple Braille" pitchFamily="2" charset="0"/>
                <a:cs typeface="Times New Roman" panose="02020603050405020304" pitchFamily="18" charset="0"/>
                <a:sym typeface="+mn-ea"/>
              </a:rPr>
              <a:t>vai</a:t>
            </a:r>
            <a:r>
              <a:rPr lang="en-US" sz="3000" b="1" u="none" strike="noStrike" spc="43" dirty="0">
                <a:solidFill>
                  <a:srgbClr val="002060"/>
                </a:solidFill>
                <a:latin typeface="Apple Braille" pitchFamily="2" charset="0"/>
                <a:cs typeface="Times New Roman" panose="02020603050405020304" pitchFamily="18" charset="0"/>
                <a:sym typeface="+mn-ea"/>
              </a:rPr>
              <a:t> </a:t>
            </a:r>
            <a:r>
              <a:rPr lang="en-US" sz="3000" b="1" u="none" strike="noStrike" spc="43" dirty="0" err="1">
                <a:solidFill>
                  <a:srgbClr val="002060"/>
                </a:solidFill>
                <a:latin typeface="Apple Braille" pitchFamily="2" charset="0"/>
                <a:cs typeface="Times New Roman" panose="02020603050405020304" pitchFamily="18" charset="0"/>
                <a:sym typeface="+mn-ea"/>
              </a:rPr>
              <a:t>trò</a:t>
            </a:r>
            <a:r>
              <a:rPr lang="en-US" sz="3000" b="1" u="none" strike="noStrike" spc="43" dirty="0">
                <a:solidFill>
                  <a:srgbClr val="002060"/>
                </a:solidFill>
                <a:latin typeface="Apple Braille" pitchFamily="2" charset="0"/>
                <a:cs typeface="Times New Roman" panose="02020603050405020304" pitchFamily="18" charset="0"/>
                <a:sym typeface="+mn-ea"/>
              </a:rPr>
              <a:t> </a:t>
            </a:r>
            <a:r>
              <a:rPr lang="en-US" sz="3000" b="1" u="none" strike="noStrike" spc="43" dirty="0" err="1">
                <a:solidFill>
                  <a:srgbClr val="002060"/>
                </a:solidFill>
                <a:latin typeface="Apple Braille" pitchFamily="2" charset="0"/>
                <a:cs typeface="Times New Roman" panose="02020603050405020304" pitchFamily="18" charset="0"/>
                <a:sym typeface="+mn-ea"/>
              </a:rPr>
              <a:t>và</a:t>
            </a:r>
            <a:r>
              <a:rPr lang="en-US" sz="3000" b="1" u="none" strike="noStrike" spc="43" dirty="0">
                <a:solidFill>
                  <a:srgbClr val="002060"/>
                </a:solidFill>
                <a:latin typeface="Apple Braille" pitchFamily="2" charset="0"/>
                <a:cs typeface="Times New Roman" panose="02020603050405020304" pitchFamily="18" charset="0"/>
                <a:sym typeface="+mn-ea"/>
              </a:rPr>
              <a:t> </a:t>
            </a:r>
            <a:r>
              <a:rPr lang="en-US" sz="3000" b="1" u="none" strike="noStrike" spc="43" dirty="0" err="1">
                <a:solidFill>
                  <a:srgbClr val="002060"/>
                </a:solidFill>
                <a:latin typeface="Apple Braille" pitchFamily="2" charset="0"/>
                <a:cs typeface="Times New Roman" panose="02020603050405020304" pitchFamily="18" charset="0"/>
                <a:sym typeface="+mn-ea"/>
              </a:rPr>
              <a:t>lợi</a:t>
            </a:r>
            <a:r>
              <a:rPr lang="en-US" sz="3000" b="1" u="none" strike="noStrike" spc="43" dirty="0">
                <a:solidFill>
                  <a:srgbClr val="002060"/>
                </a:solidFill>
                <a:latin typeface="Apple Braille" pitchFamily="2" charset="0"/>
                <a:cs typeface="Times New Roman" panose="02020603050405020304" pitchFamily="18" charset="0"/>
                <a:sym typeface="+mn-ea"/>
              </a:rPr>
              <a:t> </a:t>
            </a:r>
            <a:r>
              <a:rPr lang="en-US" sz="3000" b="1" u="none" strike="noStrike" spc="43" dirty="0" err="1">
                <a:solidFill>
                  <a:srgbClr val="002060"/>
                </a:solidFill>
                <a:latin typeface="Apple Braille" pitchFamily="2" charset="0"/>
                <a:cs typeface="Times New Roman" panose="02020603050405020304" pitchFamily="18" charset="0"/>
                <a:sym typeface="+mn-ea"/>
              </a:rPr>
              <a:t>ích</a:t>
            </a:r>
            <a:r>
              <a:rPr lang="en-US" sz="3000" b="1" u="none" strike="noStrike" spc="43" dirty="0">
                <a:solidFill>
                  <a:srgbClr val="002060"/>
                </a:solidFill>
                <a:latin typeface="Apple Braille" pitchFamily="2" charset="0"/>
                <a:cs typeface="Times New Roman" panose="02020603050405020304" pitchFamily="18" charset="0"/>
                <a:sym typeface="+mn-ea"/>
              </a:rPr>
              <a:t> </a:t>
            </a:r>
            <a:r>
              <a:rPr lang="en-US" sz="3000" b="1" u="none" strike="noStrike" spc="43" dirty="0" err="1">
                <a:solidFill>
                  <a:srgbClr val="002060"/>
                </a:solidFill>
                <a:latin typeface="Apple Braille" pitchFamily="2" charset="0"/>
                <a:cs typeface="Times New Roman" panose="02020603050405020304" pitchFamily="18" charset="0"/>
                <a:sym typeface="+mn-ea"/>
              </a:rPr>
              <a:t>của</a:t>
            </a:r>
            <a:r>
              <a:rPr lang="en-US" sz="3000" b="1" u="none" strike="noStrike" spc="43" dirty="0">
                <a:solidFill>
                  <a:srgbClr val="002060"/>
                </a:solidFill>
                <a:latin typeface="Apple Braille" pitchFamily="2" charset="0"/>
                <a:cs typeface="Times New Roman" panose="02020603050405020304" pitchFamily="18" charset="0"/>
                <a:sym typeface="+mn-ea"/>
              </a:rPr>
              <a:t> </a:t>
            </a:r>
            <a:r>
              <a:rPr lang="en-US" sz="3000" b="1" u="none" strike="noStrike" spc="43" dirty="0" err="1">
                <a:solidFill>
                  <a:srgbClr val="002060"/>
                </a:solidFill>
                <a:latin typeface="Apple Braille" pitchFamily="2" charset="0"/>
                <a:cs typeface="Times New Roman" panose="02020603050405020304" pitchFamily="18" charset="0"/>
                <a:sym typeface="+mn-ea"/>
              </a:rPr>
              <a:t>việc</a:t>
            </a:r>
            <a:r>
              <a:rPr lang="en-US" sz="3000" b="1" u="none" strike="noStrike" spc="43" dirty="0">
                <a:solidFill>
                  <a:srgbClr val="002060"/>
                </a:solidFill>
                <a:latin typeface="Apple Braille" pitchFamily="2" charset="0"/>
                <a:cs typeface="Times New Roman" panose="02020603050405020304" pitchFamily="18" charset="0"/>
                <a:sym typeface="+mn-ea"/>
              </a:rPr>
              <a:t> </a:t>
            </a:r>
            <a:r>
              <a:rPr lang="en-US" sz="3000" b="1" u="none" strike="noStrike" spc="43" dirty="0" err="1">
                <a:solidFill>
                  <a:srgbClr val="002060"/>
                </a:solidFill>
                <a:latin typeface="Apple Braille" pitchFamily="2" charset="0"/>
                <a:cs typeface="Times New Roman" panose="02020603050405020304" pitchFamily="18" charset="0"/>
                <a:sym typeface="+mn-ea"/>
              </a:rPr>
              <a:t>ứng</a:t>
            </a:r>
            <a:r>
              <a:rPr lang="en-US" sz="3000" b="1" u="none" strike="noStrike" spc="43" dirty="0">
                <a:solidFill>
                  <a:srgbClr val="002060"/>
                </a:solidFill>
                <a:latin typeface="Apple Braille" pitchFamily="2" charset="0"/>
                <a:cs typeface="Times New Roman" panose="02020603050405020304" pitchFamily="18" charset="0"/>
                <a:sym typeface="+mn-ea"/>
              </a:rPr>
              <a:t> </a:t>
            </a:r>
            <a:r>
              <a:rPr lang="en-US" sz="3000" b="1" u="none" strike="noStrike" spc="43" dirty="0" err="1">
                <a:solidFill>
                  <a:srgbClr val="002060"/>
                </a:solidFill>
                <a:latin typeface="Apple Braille" pitchFamily="2" charset="0"/>
                <a:cs typeface="Times New Roman" panose="02020603050405020304" pitchFamily="18" charset="0"/>
                <a:sym typeface="+mn-ea"/>
              </a:rPr>
              <a:t>dụng</a:t>
            </a:r>
            <a:r>
              <a:rPr lang="en-US" sz="3000" b="1" u="none" strike="noStrike" spc="43" dirty="0">
                <a:solidFill>
                  <a:srgbClr val="002060"/>
                </a:solidFill>
                <a:latin typeface="Apple Braille" pitchFamily="2" charset="0"/>
                <a:cs typeface="Times New Roman" panose="02020603050405020304" pitchFamily="18" charset="0"/>
                <a:sym typeface="+mn-ea"/>
              </a:rPr>
              <a:t> BI </a:t>
            </a:r>
            <a:r>
              <a:rPr lang="en-US" sz="3000" b="1" u="none" strike="noStrike" spc="43" dirty="0" err="1">
                <a:solidFill>
                  <a:srgbClr val="002060"/>
                </a:solidFill>
                <a:latin typeface="Apple Braille" pitchFamily="2" charset="0"/>
                <a:cs typeface="Times New Roman" panose="02020603050405020304" pitchFamily="18" charset="0"/>
                <a:sym typeface="+mn-ea"/>
              </a:rPr>
              <a:t>trong</a:t>
            </a:r>
            <a:r>
              <a:rPr lang="en-US" sz="3000" b="1" u="none" strike="noStrike" spc="43" dirty="0">
                <a:solidFill>
                  <a:srgbClr val="002060"/>
                </a:solidFill>
                <a:latin typeface="Apple Braille" pitchFamily="2" charset="0"/>
                <a:cs typeface="Times New Roman" panose="02020603050405020304" pitchFamily="18" charset="0"/>
                <a:sym typeface="+mn-ea"/>
              </a:rPr>
              <a:t> </a:t>
            </a:r>
            <a:r>
              <a:rPr lang="en-US" sz="3000" b="1" u="none" strike="noStrike" spc="43" dirty="0" err="1">
                <a:solidFill>
                  <a:srgbClr val="002060"/>
                </a:solidFill>
                <a:latin typeface="Apple Braille" pitchFamily="2" charset="0"/>
                <a:cs typeface="Times New Roman" panose="02020603050405020304" pitchFamily="18" charset="0"/>
                <a:sym typeface="+mn-ea"/>
              </a:rPr>
              <a:t>quản</a:t>
            </a:r>
            <a:r>
              <a:rPr lang="en-US" sz="3000" b="1" u="none" strike="noStrike" spc="43" dirty="0">
                <a:solidFill>
                  <a:srgbClr val="002060"/>
                </a:solidFill>
                <a:latin typeface="Apple Braille" pitchFamily="2" charset="0"/>
                <a:cs typeface="Times New Roman" panose="02020603050405020304" pitchFamily="18" charset="0"/>
                <a:sym typeface="+mn-ea"/>
              </a:rPr>
              <a:t> </a:t>
            </a:r>
            <a:r>
              <a:rPr lang="en-US" sz="3000" b="1" u="none" strike="noStrike" spc="43" dirty="0" err="1">
                <a:solidFill>
                  <a:srgbClr val="002060"/>
                </a:solidFill>
                <a:latin typeface="Apple Braille" pitchFamily="2" charset="0"/>
                <a:cs typeface="Times New Roman" panose="02020603050405020304" pitchFamily="18" charset="0"/>
                <a:sym typeface="+mn-ea"/>
              </a:rPr>
              <a:t>lý</a:t>
            </a:r>
            <a:endParaRPr lang="en-US" sz="3000" b="1" u="none" strike="noStrike" spc="43" dirty="0">
              <a:solidFill>
                <a:srgbClr val="002060"/>
              </a:solidFill>
              <a:latin typeface="Apple Braille" pitchFamily="2" charset="0"/>
              <a:cs typeface="Times New Roman" panose="02020603050405020304" pitchFamily="18" charset="0"/>
              <a:sym typeface="+mn-ea"/>
            </a:endParaRPr>
          </a:p>
          <a:p>
            <a:pPr marL="0" lvl="0" indent="0" algn="ctr">
              <a:lnSpc>
                <a:spcPct val="150000"/>
              </a:lnSpc>
              <a:spcBef>
                <a:spcPct val="0"/>
              </a:spcBef>
            </a:pPr>
            <a:r>
              <a:rPr lang="en-US" sz="3000" b="1" u="none" strike="noStrike" spc="43" dirty="0">
                <a:solidFill>
                  <a:srgbClr val="002060"/>
                </a:solidFill>
                <a:latin typeface="Apple Braille" pitchFamily="2" charset="0"/>
                <a:cs typeface="Times New Roman" panose="02020603050405020304" pitchFamily="18" charset="0"/>
                <a:sym typeface="+mn-ea"/>
              </a:rPr>
              <a:t> </a:t>
            </a:r>
            <a:r>
              <a:rPr lang="en-US" sz="3000" b="1" u="none" strike="noStrike" spc="43" dirty="0" err="1">
                <a:solidFill>
                  <a:srgbClr val="002060"/>
                </a:solidFill>
                <a:latin typeface="Apple Braille" pitchFamily="2" charset="0"/>
                <a:cs typeface="Times New Roman" panose="02020603050405020304" pitchFamily="18" charset="0"/>
                <a:sym typeface="+mn-ea"/>
              </a:rPr>
              <a:t>chuỗi</a:t>
            </a:r>
            <a:r>
              <a:rPr lang="en-US" sz="3000" b="1" u="none" strike="noStrike" spc="43" dirty="0">
                <a:solidFill>
                  <a:srgbClr val="002060"/>
                </a:solidFill>
                <a:latin typeface="Apple Braille" pitchFamily="2" charset="0"/>
                <a:cs typeface="Times New Roman" panose="02020603050405020304" pitchFamily="18" charset="0"/>
                <a:sym typeface="+mn-ea"/>
              </a:rPr>
              <a:t> </a:t>
            </a:r>
            <a:r>
              <a:rPr lang="en-US" sz="3000" b="1" u="none" strike="noStrike" spc="43" dirty="0" err="1">
                <a:solidFill>
                  <a:srgbClr val="002060"/>
                </a:solidFill>
                <a:latin typeface="Apple Braille" pitchFamily="2" charset="0"/>
                <a:cs typeface="Times New Roman" panose="02020603050405020304" pitchFamily="18" charset="0"/>
                <a:sym typeface="+mn-ea"/>
              </a:rPr>
              <a:t>cung</a:t>
            </a:r>
            <a:r>
              <a:rPr lang="en-US" sz="3000" b="1" u="none" strike="noStrike" spc="43" dirty="0">
                <a:solidFill>
                  <a:srgbClr val="002060"/>
                </a:solidFill>
                <a:latin typeface="Apple Braille" pitchFamily="2" charset="0"/>
                <a:cs typeface="Times New Roman" panose="02020603050405020304" pitchFamily="18" charset="0"/>
                <a:sym typeface="+mn-ea"/>
              </a:rPr>
              <a:t> </a:t>
            </a:r>
            <a:r>
              <a:rPr lang="en-US" sz="3000" b="1" u="none" strike="noStrike" spc="43" dirty="0" err="1">
                <a:solidFill>
                  <a:srgbClr val="002060"/>
                </a:solidFill>
                <a:latin typeface="Apple Braille" pitchFamily="2" charset="0"/>
                <a:cs typeface="Times New Roman" panose="02020603050405020304" pitchFamily="18" charset="0"/>
                <a:sym typeface="+mn-ea"/>
              </a:rPr>
              <a:t>ứng</a:t>
            </a:r>
            <a:endParaRPr lang="en-US" sz="3000" b="1" u="none" strike="noStrike" spc="43" dirty="0">
              <a:solidFill>
                <a:srgbClr val="002060"/>
              </a:solidFill>
              <a:latin typeface="Apple Braille" pitchFamily="2" charset="0"/>
              <a:cs typeface="Times New Roman" panose="02020603050405020304" pitchFamily="18" charset="0"/>
              <a:sym typeface="+mn-ea"/>
            </a:endParaRPr>
          </a:p>
        </p:txBody>
      </p:sp>
      <p:sp>
        <p:nvSpPr>
          <p:cNvPr id="16" name="Freeform 9"/>
          <p:cNvSpPr/>
          <p:nvPr/>
        </p:nvSpPr>
        <p:spPr>
          <a:xfrm rot="10800000">
            <a:off x="6617970" y="8500745"/>
            <a:ext cx="4799330" cy="638175"/>
          </a:xfrm>
          <a:custGeom>
            <a:avLst/>
            <a:gdLst/>
            <a:ahLst/>
            <a:cxnLst/>
            <a:rect l="l" t="t" r="r" b="b"/>
            <a:pathLst>
              <a:path w="3988366" h="473147">
                <a:moveTo>
                  <a:pt x="0" y="0"/>
                </a:moveTo>
                <a:lnTo>
                  <a:pt x="3988366" y="0"/>
                </a:lnTo>
                <a:lnTo>
                  <a:pt x="3988366" y="473147"/>
                </a:lnTo>
                <a:lnTo>
                  <a:pt x="0" y="473147"/>
                </a:lnTo>
                <a:lnTo>
                  <a:pt x="0" y="0"/>
                </a:lnTo>
                <a:close/>
              </a:path>
            </a:pathLst>
          </a:custGeom>
          <a:blipFill>
            <a:blip r:embed="rId4">
              <a:alphaModFix amt="89000"/>
            </a:blip>
            <a:stretch>
              <a:fillRect b="-142346"/>
            </a:stretch>
          </a:blipFill>
        </p:spPr>
        <p:txBody>
          <a:bodyPr/>
          <a:lstStyle/>
          <a:p>
            <a:endParaRPr lang="en-VN"/>
          </a:p>
        </p:txBody>
      </p:sp>
      <p:grpSp>
        <p:nvGrpSpPr>
          <p:cNvPr id="17" name="Group 12"/>
          <p:cNvGrpSpPr/>
          <p:nvPr/>
        </p:nvGrpSpPr>
        <p:grpSpPr>
          <a:xfrm>
            <a:off x="6617970" y="3731895"/>
            <a:ext cx="4904105" cy="4924425"/>
            <a:chOff x="0" y="0"/>
            <a:chExt cx="1320076" cy="1182133"/>
          </a:xfrm>
        </p:grpSpPr>
        <p:sp>
          <p:nvSpPr>
            <p:cNvPr id="18" name="Freeform 13"/>
            <p:cNvSpPr/>
            <p:nvPr/>
          </p:nvSpPr>
          <p:spPr>
            <a:xfrm>
              <a:off x="0" y="0"/>
              <a:ext cx="1320076" cy="1182133"/>
            </a:xfrm>
            <a:custGeom>
              <a:avLst/>
              <a:gdLst/>
              <a:ahLst/>
              <a:cxnLst/>
              <a:rect l="l" t="t" r="r" b="b"/>
              <a:pathLst>
                <a:path w="1320076" h="1182133">
                  <a:moveTo>
                    <a:pt x="68386" y="0"/>
                  </a:moveTo>
                  <a:lnTo>
                    <a:pt x="1251690" y="0"/>
                  </a:lnTo>
                  <a:cubicBezTo>
                    <a:pt x="1289459" y="0"/>
                    <a:pt x="1320076" y="30618"/>
                    <a:pt x="1320076" y="68386"/>
                  </a:cubicBezTo>
                  <a:lnTo>
                    <a:pt x="1320076" y="1113746"/>
                  </a:lnTo>
                  <a:cubicBezTo>
                    <a:pt x="1320076" y="1151515"/>
                    <a:pt x="1289459" y="1182133"/>
                    <a:pt x="1251690" y="1182133"/>
                  </a:cubicBezTo>
                  <a:lnTo>
                    <a:pt x="68386" y="1182133"/>
                  </a:lnTo>
                  <a:cubicBezTo>
                    <a:pt x="30618" y="1182133"/>
                    <a:pt x="0" y="1151515"/>
                    <a:pt x="0" y="1113746"/>
                  </a:cubicBezTo>
                  <a:lnTo>
                    <a:pt x="0" y="68386"/>
                  </a:lnTo>
                  <a:cubicBezTo>
                    <a:pt x="0" y="30618"/>
                    <a:pt x="30618" y="0"/>
                    <a:pt x="68386" y="0"/>
                  </a:cubicBezTo>
                  <a:close/>
                </a:path>
              </a:pathLst>
            </a:custGeom>
            <a:solidFill>
              <a:srgbClr val="000000">
                <a:alpha val="0"/>
              </a:srgbClr>
            </a:solidFill>
            <a:ln w="161925" cap="rnd">
              <a:gradFill>
                <a:gsLst>
                  <a:gs pos="0">
                    <a:srgbClr val="08377C">
                      <a:alpha val="100000"/>
                    </a:srgbClr>
                  </a:gs>
                  <a:gs pos="50000">
                    <a:srgbClr val="006BB6">
                      <a:alpha val="100000"/>
                    </a:srgbClr>
                  </a:gs>
                  <a:gs pos="100000">
                    <a:srgbClr val="C9E9FF">
                      <a:alpha val="100000"/>
                    </a:srgbClr>
                  </a:gs>
                </a:gsLst>
                <a:lin ang="2700000"/>
              </a:gradFill>
              <a:prstDash val="solid"/>
              <a:round/>
            </a:ln>
          </p:spPr>
          <p:txBody>
            <a:bodyPr/>
            <a:lstStyle/>
            <a:p>
              <a:endParaRPr lang="en-VN"/>
            </a:p>
          </p:txBody>
        </p:sp>
        <p:sp>
          <p:nvSpPr>
            <p:cNvPr id="19" name="TextBox 14"/>
            <p:cNvSpPr txBox="1"/>
            <p:nvPr/>
          </p:nvSpPr>
          <p:spPr>
            <a:xfrm>
              <a:off x="0" y="-47625"/>
              <a:ext cx="1320076" cy="1229758"/>
            </a:xfrm>
            <a:prstGeom prst="rect">
              <a:avLst/>
            </a:prstGeom>
          </p:spPr>
          <p:txBody>
            <a:bodyPr lIns="50800" tIns="50800" rIns="50800" bIns="50800" rtlCol="0" anchor="ctr"/>
            <a:lstStyle/>
            <a:p>
              <a:pPr algn="ctr">
                <a:lnSpc>
                  <a:spcPts val="2660"/>
                </a:lnSpc>
              </a:pPr>
              <a:endParaRPr/>
            </a:p>
          </p:txBody>
        </p:sp>
      </p:grpSp>
      <p:grpSp>
        <p:nvGrpSpPr>
          <p:cNvPr id="20" name="Group 15"/>
          <p:cNvGrpSpPr/>
          <p:nvPr/>
        </p:nvGrpSpPr>
        <p:grpSpPr>
          <a:xfrm>
            <a:off x="8260715" y="2868295"/>
            <a:ext cx="1619250" cy="1792605"/>
            <a:chOff x="0" y="0"/>
            <a:chExt cx="435740" cy="430274"/>
          </a:xfrm>
        </p:grpSpPr>
        <p:sp>
          <p:nvSpPr>
            <p:cNvPr id="23" name="Freeform 16"/>
            <p:cNvSpPr/>
            <p:nvPr/>
          </p:nvSpPr>
          <p:spPr>
            <a:xfrm>
              <a:off x="0" y="0"/>
              <a:ext cx="435740" cy="430274"/>
            </a:xfrm>
            <a:custGeom>
              <a:avLst/>
              <a:gdLst/>
              <a:ahLst/>
              <a:cxnLst/>
              <a:rect l="l" t="t" r="r" b="b"/>
              <a:pathLst>
                <a:path w="435740" h="430274">
                  <a:moveTo>
                    <a:pt x="0" y="0"/>
                  </a:moveTo>
                  <a:lnTo>
                    <a:pt x="435740" y="0"/>
                  </a:lnTo>
                  <a:lnTo>
                    <a:pt x="435740" y="430274"/>
                  </a:lnTo>
                  <a:lnTo>
                    <a:pt x="0" y="430274"/>
                  </a:lnTo>
                  <a:close/>
                </a:path>
              </a:pathLst>
            </a:custGeom>
            <a:solidFill>
              <a:srgbClr val="FFFFFF"/>
            </a:solidFill>
          </p:spPr>
          <p:txBody>
            <a:bodyPr/>
            <a:lstStyle/>
            <a:p>
              <a:endParaRPr lang="en-VN"/>
            </a:p>
          </p:txBody>
        </p:sp>
        <p:sp>
          <p:nvSpPr>
            <p:cNvPr id="24" name="TextBox 17"/>
            <p:cNvSpPr txBox="1"/>
            <p:nvPr/>
          </p:nvSpPr>
          <p:spPr>
            <a:xfrm>
              <a:off x="0" y="-9525"/>
              <a:ext cx="435740" cy="439799"/>
            </a:xfrm>
            <a:prstGeom prst="rect">
              <a:avLst/>
            </a:prstGeom>
          </p:spPr>
          <p:txBody>
            <a:bodyPr lIns="50800" tIns="50800" rIns="50800" bIns="50800" rtlCol="0" anchor="ctr"/>
            <a:lstStyle/>
            <a:p>
              <a:pPr marL="0" lvl="0" indent="0" algn="ctr">
                <a:lnSpc>
                  <a:spcPts val="7360"/>
                </a:lnSpc>
                <a:spcBef>
                  <a:spcPct val="0"/>
                </a:spcBef>
              </a:pPr>
              <a:r>
                <a:rPr lang="en-US" sz="6130" b="1" spc="220" dirty="0">
                  <a:solidFill>
                    <a:srgbClr val="0063A1"/>
                  </a:solidFill>
                  <a:latin typeface="Nirmala UI" panose="020B0502040204020203" charset="0"/>
                  <a:cs typeface="Nirmala UI" panose="020B0502040204020203" charset="0"/>
                </a:rPr>
                <a:t>02</a:t>
              </a:r>
            </a:p>
          </p:txBody>
        </p:sp>
      </p:grpSp>
      <p:sp>
        <p:nvSpPr>
          <p:cNvPr id="54" name="TextBox 27"/>
          <p:cNvSpPr txBox="1"/>
          <p:nvPr/>
        </p:nvSpPr>
        <p:spPr>
          <a:xfrm>
            <a:off x="6765925" y="4439920"/>
            <a:ext cx="4600575" cy="3916680"/>
          </a:xfrm>
          <a:prstGeom prst="rect">
            <a:avLst/>
          </a:prstGeom>
        </p:spPr>
        <p:txBody>
          <a:bodyPr wrap="square" lIns="0" tIns="0" rIns="0" bIns="0" rtlCol="0" anchor="t">
            <a:noAutofit/>
          </a:bodyPr>
          <a:lstStyle/>
          <a:p>
            <a:pPr marL="0" lvl="0" indent="0" algn="ctr">
              <a:lnSpc>
                <a:spcPct val="150000"/>
              </a:lnSpc>
              <a:spcBef>
                <a:spcPct val="0"/>
              </a:spcBef>
            </a:pPr>
            <a:r>
              <a:rPr lang="en-US" sz="3000" b="1" dirty="0" err="1">
                <a:solidFill>
                  <a:srgbClr val="002060"/>
                </a:solidFill>
                <a:latin typeface="Apple Braille" pitchFamily="2" charset="0"/>
                <a:cs typeface="Times New Roman" panose="02020603050405020304" pitchFamily="18" charset="0"/>
                <a:sym typeface="+mn-ea"/>
              </a:rPr>
              <a:t>Khám</a:t>
            </a:r>
            <a:r>
              <a:rPr lang="en-US" sz="3000" b="1" dirty="0">
                <a:solidFill>
                  <a:srgbClr val="002060"/>
                </a:solidFill>
                <a:latin typeface="Apple Braille" pitchFamily="2" charset="0"/>
                <a:cs typeface="Times New Roman" panose="02020603050405020304" pitchFamily="18" charset="0"/>
                <a:sym typeface="+mn-ea"/>
              </a:rPr>
              <a:t> </a:t>
            </a:r>
            <a:r>
              <a:rPr lang="en-US" sz="3000" b="1" dirty="0" err="1">
                <a:solidFill>
                  <a:srgbClr val="002060"/>
                </a:solidFill>
                <a:latin typeface="Apple Braille" pitchFamily="2" charset="0"/>
                <a:cs typeface="Times New Roman" panose="02020603050405020304" pitchFamily="18" charset="0"/>
                <a:sym typeface="+mn-ea"/>
              </a:rPr>
              <a:t>phá</a:t>
            </a:r>
            <a:r>
              <a:rPr lang="en-US" sz="3000" b="1" dirty="0">
                <a:solidFill>
                  <a:srgbClr val="002060"/>
                </a:solidFill>
                <a:latin typeface="Apple Braille" pitchFamily="2" charset="0"/>
                <a:cs typeface="Times New Roman" panose="02020603050405020304" pitchFamily="18" charset="0"/>
                <a:sym typeface="+mn-ea"/>
              </a:rPr>
              <a:t> </a:t>
            </a:r>
            <a:r>
              <a:rPr lang="en-US" sz="3000" b="1" dirty="0" err="1">
                <a:solidFill>
                  <a:srgbClr val="002060"/>
                </a:solidFill>
                <a:latin typeface="Apple Braille" pitchFamily="2" charset="0"/>
                <a:cs typeface="Times New Roman" panose="02020603050405020304" pitchFamily="18" charset="0"/>
                <a:sym typeface="+mn-ea"/>
              </a:rPr>
              <a:t>các</a:t>
            </a:r>
            <a:r>
              <a:rPr lang="en-US" sz="3000" b="1" dirty="0">
                <a:solidFill>
                  <a:srgbClr val="002060"/>
                </a:solidFill>
                <a:latin typeface="Apple Braille" pitchFamily="2" charset="0"/>
                <a:cs typeface="Times New Roman" panose="02020603050405020304" pitchFamily="18" charset="0"/>
                <a:sym typeface="+mn-ea"/>
              </a:rPr>
              <a:t> </a:t>
            </a:r>
            <a:r>
              <a:rPr lang="en-US" sz="3000" b="1" dirty="0" err="1">
                <a:solidFill>
                  <a:srgbClr val="002060"/>
                </a:solidFill>
                <a:latin typeface="Apple Braille" pitchFamily="2" charset="0"/>
                <a:cs typeface="Times New Roman" panose="02020603050405020304" pitchFamily="18" charset="0"/>
                <a:sym typeface="+mn-ea"/>
              </a:rPr>
              <a:t>kỹ</a:t>
            </a:r>
            <a:r>
              <a:rPr lang="en-US" sz="3000" b="1" dirty="0">
                <a:solidFill>
                  <a:srgbClr val="002060"/>
                </a:solidFill>
                <a:latin typeface="Apple Braille" pitchFamily="2" charset="0"/>
                <a:cs typeface="Times New Roman" panose="02020603050405020304" pitchFamily="18" charset="0"/>
                <a:sym typeface="+mn-ea"/>
              </a:rPr>
              <a:t> </a:t>
            </a:r>
            <a:r>
              <a:rPr lang="en-US" sz="3000" b="1" dirty="0" err="1">
                <a:solidFill>
                  <a:srgbClr val="002060"/>
                </a:solidFill>
                <a:latin typeface="Apple Braille" pitchFamily="2" charset="0"/>
                <a:cs typeface="Times New Roman" panose="02020603050405020304" pitchFamily="18" charset="0"/>
                <a:sym typeface="+mn-ea"/>
              </a:rPr>
              <a:t>thuật</a:t>
            </a:r>
            <a:r>
              <a:rPr lang="en-US" sz="3000" b="1" dirty="0">
                <a:solidFill>
                  <a:srgbClr val="002060"/>
                </a:solidFill>
                <a:latin typeface="Apple Braille" pitchFamily="2" charset="0"/>
                <a:cs typeface="Times New Roman" panose="02020603050405020304" pitchFamily="18" charset="0"/>
                <a:sym typeface="+mn-ea"/>
              </a:rPr>
              <a:t> </a:t>
            </a:r>
            <a:r>
              <a:rPr lang="en-US" sz="3000" b="1" dirty="0" err="1">
                <a:solidFill>
                  <a:srgbClr val="002060"/>
                </a:solidFill>
                <a:latin typeface="Apple Braille" pitchFamily="2" charset="0"/>
                <a:cs typeface="Times New Roman" panose="02020603050405020304" pitchFamily="18" charset="0"/>
                <a:sym typeface="+mn-ea"/>
              </a:rPr>
              <a:t>phân</a:t>
            </a:r>
            <a:r>
              <a:rPr lang="en-US" sz="3000" b="1" dirty="0">
                <a:solidFill>
                  <a:srgbClr val="002060"/>
                </a:solidFill>
                <a:latin typeface="Apple Braille" pitchFamily="2" charset="0"/>
                <a:cs typeface="Times New Roman" panose="02020603050405020304" pitchFamily="18" charset="0"/>
                <a:sym typeface="+mn-ea"/>
              </a:rPr>
              <a:t> </a:t>
            </a:r>
            <a:r>
              <a:rPr lang="en-US" sz="3000" b="1" dirty="0" err="1">
                <a:solidFill>
                  <a:srgbClr val="002060"/>
                </a:solidFill>
                <a:latin typeface="Apple Braille" pitchFamily="2" charset="0"/>
                <a:cs typeface="Times New Roman" panose="02020603050405020304" pitchFamily="18" charset="0"/>
                <a:sym typeface="+mn-ea"/>
              </a:rPr>
              <a:t>tích</a:t>
            </a:r>
            <a:r>
              <a:rPr lang="en-US" sz="3000" b="1" dirty="0">
                <a:solidFill>
                  <a:srgbClr val="002060"/>
                </a:solidFill>
                <a:latin typeface="Apple Braille" pitchFamily="2" charset="0"/>
                <a:cs typeface="Times New Roman" panose="02020603050405020304" pitchFamily="18" charset="0"/>
                <a:sym typeface="+mn-ea"/>
              </a:rPr>
              <a:t> </a:t>
            </a:r>
            <a:r>
              <a:rPr lang="en-US" sz="3000" b="1" dirty="0" err="1">
                <a:solidFill>
                  <a:srgbClr val="002060"/>
                </a:solidFill>
                <a:latin typeface="Apple Braille" pitchFamily="2" charset="0"/>
                <a:cs typeface="Times New Roman" panose="02020603050405020304" pitchFamily="18" charset="0"/>
                <a:sym typeface="+mn-ea"/>
              </a:rPr>
              <a:t>dữ</a:t>
            </a:r>
            <a:r>
              <a:rPr lang="en-US" sz="3000" b="1" dirty="0">
                <a:solidFill>
                  <a:srgbClr val="002060"/>
                </a:solidFill>
                <a:latin typeface="Apple Braille" pitchFamily="2" charset="0"/>
                <a:cs typeface="Times New Roman" panose="02020603050405020304" pitchFamily="18" charset="0"/>
                <a:sym typeface="+mn-ea"/>
              </a:rPr>
              <a:t> </a:t>
            </a:r>
            <a:r>
              <a:rPr lang="en-US" sz="3000" b="1" dirty="0" err="1">
                <a:solidFill>
                  <a:srgbClr val="002060"/>
                </a:solidFill>
                <a:latin typeface="Apple Braille" pitchFamily="2" charset="0"/>
                <a:cs typeface="Times New Roman" panose="02020603050405020304" pitchFamily="18" charset="0"/>
                <a:sym typeface="+mn-ea"/>
              </a:rPr>
              <a:t>liệu</a:t>
            </a:r>
            <a:r>
              <a:rPr lang="en-US" sz="3000" b="1" dirty="0">
                <a:solidFill>
                  <a:srgbClr val="002060"/>
                </a:solidFill>
                <a:latin typeface="Apple Braille" pitchFamily="2" charset="0"/>
                <a:cs typeface="Times New Roman" panose="02020603050405020304" pitchFamily="18" charset="0"/>
                <a:sym typeface="+mn-ea"/>
              </a:rPr>
              <a:t> </a:t>
            </a:r>
            <a:r>
              <a:rPr lang="en-US" sz="3000" b="1" dirty="0" err="1">
                <a:solidFill>
                  <a:srgbClr val="002060"/>
                </a:solidFill>
                <a:latin typeface="Apple Braille" pitchFamily="2" charset="0"/>
                <a:cs typeface="Times New Roman" panose="02020603050405020304" pitchFamily="18" charset="0"/>
                <a:sym typeface="+mn-ea"/>
              </a:rPr>
              <a:t>phổ</a:t>
            </a:r>
            <a:r>
              <a:rPr lang="en-US" sz="3000" b="1" dirty="0">
                <a:solidFill>
                  <a:srgbClr val="002060"/>
                </a:solidFill>
                <a:latin typeface="Apple Braille" pitchFamily="2" charset="0"/>
                <a:cs typeface="Times New Roman" panose="02020603050405020304" pitchFamily="18" charset="0"/>
                <a:sym typeface="+mn-ea"/>
              </a:rPr>
              <a:t> </a:t>
            </a:r>
            <a:r>
              <a:rPr lang="en-US" sz="3000" b="1" dirty="0" err="1">
                <a:solidFill>
                  <a:srgbClr val="002060"/>
                </a:solidFill>
                <a:latin typeface="Apple Braille" pitchFamily="2" charset="0"/>
                <a:cs typeface="Times New Roman" panose="02020603050405020304" pitchFamily="18" charset="0"/>
                <a:sym typeface="+mn-ea"/>
              </a:rPr>
              <a:t>biến</a:t>
            </a:r>
            <a:r>
              <a:rPr lang="en-US" sz="3000" b="1" dirty="0">
                <a:solidFill>
                  <a:srgbClr val="002060"/>
                </a:solidFill>
                <a:latin typeface="Apple Braille" pitchFamily="2" charset="0"/>
                <a:cs typeface="Times New Roman" panose="02020603050405020304" pitchFamily="18" charset="0"/>
                <a:sym typeface="+mn-ea"/>
              </a:rPr>
              <a:t> </a:t>
            </a:r>
            <a:r>
              <a:rPr lang="en-US" sz="3000" b="1" dirty="0" err="1">
                <a:solidFill>
                  <a:srgbClr val="002060"/>
                </a:solidFill>
                <a:latin typeface="Apple Braille" pitchFamily="2" charset="0"/>
                <a:cs typeface="Times New Roman" panose="02020603050405020304" pitchFamily="18" charset="0"/>
                <a:sym typeface="+mn-ea"/>
              </a:rPr>
              <a:t>được</a:t>
            </a:r>
            <a:r>
              <a:rPr lang="en-US" sz="3000" b="1" dirty="0">
                <a:solidFill>
                  <a:srgbClr val="002060"/>
                </a:solidFill>
                <a:latin typeface="Apple Braille" pitchFamily="2" charset="0"/>
                <a:cs typeface="Times New Roman" panose="02020603050405020304" pitchFamily="18" charset="0"/>
                <a:sym typeface="+mn-ea"/>
              </a:rPr>
              <a:t> </a:t>
            </a:r>
            <a:r>
              <a:rPr lang="en-US" sz="3000" b="1" dirty="0" err="1">
                <a:solidFill>
                  <a:srgbClr val="002060"/>
                </a:solidFill>
                <a:latin typeface="Apple Braille" pitchFamily="2" charset="0"/>
                <a:cs typeface="Times New Roman" panose="02020603050405020304" pitchFamily="18" charset="0"/>
                <a:sym typeface="+mn-ea"/>
              </a:rPr>
              <a:t>sử</a:t>
            </a:r>
            <a:r>
              <a:rPr lang="en-US" sz="3000" b="1" dirty="0">
                <a:solidFill>
                  <a:srgbClr val="002060"/>
                </a:solidFill>
                <a:latin typeface="Apple Braille" pitchFamily="2" charset="0"/>
                <a:cs typeface="Times New Roman" panose="02020603050405020304" pitchFamily="18" charset="0"/>
                <a:sym typeface="+mn-ea"/>
              </a:rPr>
              <a:t> dung </a:t>
            </a:r>
            <a:r>
              <a:rPr lang="en-US" sz="3000" b="1" dirty="0" err="1">
                <a:solidFill>
                  <a:srgbClr val="002060"/>
                </a:solidFill>
                <a:latin typeface="Apple Braille" pitchFamily="2" charset="0"/>
                <a:cs typeface="Times New Roman" panose="02020603050405020304" pitchFamily="18" charset="0"/>
                <a:sym typeface="+mn-ea"/>
              </a:rPr>
              <a:t>trong</a:t>
            </a:r>
            <a:r>
              <a:rPr lang="en-US" sz="3000" b="1" dirty="0">
                <a:solidFill>
                  <a:srgbClr val="002060"/>
                </a:solidFill>
                <a:latin typeface="Apple Braille" pitchFamily="2" charset="0"/>
                <a:cs typeface="Times New Roman" panose="02020603050405020304" pitchFamily="18" charset="0"/>
                <a:sym typeface="+mn-ea"/>
              </a:rPr>
              <a:t> BI </a:t>
            </a:r>
            <a:r>
              <a:rPr lang="en-US" sz="3000" b="1" dirty="0" err="1">
                <a:solidFill>
                  <a:srgbClr val="002060"/>
                </a:solidFill>
                <a:latin typeface="Apple Braille" pitchFamily="2" charset="0"/>
                <a:cs typeface="Times New Roman" panose="02020603050405020304" pitchFamily="18" charset="0"/>
                <a:sym typeface="+mn-ea"/>
              </a:rPr>
              <a:t>để</a:t>
            </a:r>
            <a:r>
              <a:rPr lang="en-US" sz="3000" b="1" dirty="0">
                <a:solidFill>
                  <a:srgbClr val="002060"/>
                </a:solidFill>
                <a:latin typeface="Apple Braille" pitchFamily="2" charset="0"/>
                <a:cs typeface="Times New Roman" panose="02020603050405020304" pitchFamily="18" charset="0"/>
                <a:sym typeface="+mn-ea"/>
              </a:rPr>
              <a:t> </a:t>
            </a:r>
            <a:r>
              <a:rPr lang="en-US" sz="3000" b="1" dirty="0" err="1">
                <a:solidFill>
                  <a:srgbClr val="002060"/>
                </a:solidFill>
                <a:latin typeface="Apple Braille" pitchFamily="2" charset="0"/>
                <a:cs typeface="Times New Roman" panose="02020603050405020304" pitchFamily="18" charset="0"/>
                <a:sym typeface="+mn-ea"/>
              </a:rPr>
              <a:t>giải</a:t>
            </a:r>
            <a:r>
              <a:rPr lang="en-US" sz="3000" b="1" dirty="0">
                <a:solidFill>
                  <a:srgbClr val="002060"/>
                </a:solidFill>
                <a:latin typeface="Apple Braille" pitchFamily="2" charset="0"/>
                <a:cs typeface="Times New Roman" panose="02020603050405020304" pitchFamily="18" charset="0"/>
                <a:sym typeface="+mn-ea"/>
              </a:rPr>
              <a:t> </a:t>
            </a:r>
            <a:r>
              <a:rPr lang="en-US" sz="3000" b="1" dirty="0" err="1">
                <a:solidFill>
                  <a:srgbClr val="002060"/>
                </a:solidFill>
                <a:latin typeface="Apple Braille" pitchFamily="2" charset="0"/>
                <a:cs typeface="Times New Roman" panose="02020603050405020304" pitchFamily="18" charset="0"/>
                <a:sym typeface="+mn-ea"/>
              </a:rPr>
              <a:t>quyết</a:t>
            </a:r>
            <a:r>
              <a:rPr lang="en-US" sz="3000" b="1" dirty="0">
                <a:solidFill>
                  <a:srgbClr val="002060"/>
                </a:solidFill>
                <a:latin typeface="Apple Braille" pitchFamily="2" charset="0"/>
                <a:cs typeface="Times New Roman" panose="02020603050405020304" pitchFamily="18" charset="0"/>
                <a:sym typeface="+mn-ea"/>
              </a:rPr>
              <a:t> </a:t>
            </a:r>
            <a:r>
              <a:rPr lang="en-US" sz="3000" b="1" dirty="0" err="1">
                <a:solidFill>
                  <a:srgbClr val="002060"/>
                </a:solidFill>
                <a:latin typeface="Apple Braille" pitchFamily="2" charset="0"/>
                <a:cs typeface="Times New Roman" panose="02020603050405020304" pitchFamily="18" charset="0"/>
                <a:sym typeface="+mn-ea"/>
              </a:rPr>
              <a:t>bài</a:t>
            </a:r>
            <a:r>
              <a:rPr lang="en-US" sz="3000" b="1" dirty="0">
                <a:solidFill>
                  <a:srgbClr val="002060"/>
                </a:solidFill>
                <a:latin typeface="Apple Braille" pitchFamily="2" charset="0"/>
                <a:cs typeface="Times New Roman" panose="02020603050405020304" pitchFamily="18" charset="0"/>
                <a:sym typeface="+mn-ea"/>
              </a:rPr>
              <a:t> </a:t>
            </a:r>
            <a:r>
              <a:rPr lang="en-US" sz="3000" b="1" dirty="0" err="1">
                <a:solidFill>
                  <a:srgbClr val="002060"/>
                </a:solidFill>
                <a:latin typeface="Apple Braille" pitchFamily="2" charset="0"/>
                <a:cs typeface="Times New Roman" panose="02020603050405020304" pitchFamily="18" charset="0"/>
                <a:sym typeface="+mn-ea"/>
              </a:rPr>
              <a:t>toán</a:t>
            </a:r>
            <a:r>
              <a:rPr lang="en-US" sz="3000" b="1" dirty="0">
                <a:solidFill>
                  <a:srgbClr val="002060"/>
                </a:solidFill>
                <a:latin typeface="Apple Braille" pitchFamily="2" charset="0"/>
                <a:cs typeface="Times New Roman" panose="02020603050405020304" pitchFamily="18" charset="0"/>
                <a:sym typeface="+mn-ea"/>
              </a:rPr>
              <a:t> </a:t>
            </a:r>
            <a:r>
              <a:rPr lang="en-US" sz="3000" b="1" dirty="0" err="1">
                <a:solidFill>
                  <a:srgbClr val="002060"/>
                </a:solidFill>
                <a:latin typeface="Apple Braille" pitchFamily="2" charset="0"/>
                <a:cs typeface="Times New Roman" panose="02020603050405020304" pitchFamily="18" charset="0"/>
                <a:sym typeface="+mn-ea"/>
              </a:rPr>
              <a:t>chuỗi</a:t>
            </a:r>
            <a:r>
              <a:rPr lang="en-US" sz="3000" b="1" dirty="0">
                <a:solidFill>
                  <a:srgbClr val="002060"/>
                </a:solidFill>
                <a:latin typeface="Apple Braille" pitchFamily="2" charset="0"/>
                <a:cs typeface="Times New Roman" panose="02020603050405020304" pitchFamily="18" charset="0"/>
                <a:sym typeface="+mn-ea"/>
              </a:rPr>
              <a:t> </a:t>
            </a:r>
            <a:r>
              <a:rPr lang="en-US" sz="3000" b="1" dirty="0" err="1">
                <a:solidFill>
                  <a:srgbClr val="002060"/>
                </a:solidFill>
                <a:latin typeface="Apple Braille" pitchFamily="2" charset="0"/>
                <a:cs typeface="Times New Roman" panose="02020603050405020304" pitchFamily="18" charset="0"/>
                <a:sym typeface="+mn-ea"/>
              </a:rPr>
              <a:t>cung</a:t>
            </a:r>
            <a:r>
              <a:rPr lang="en-US" sz="3000" b="1" dirty="0">
                <a:solidFill>
                  <a:srgbClr val="002060"/>
                </a:solidFill>
                <a:latin typeface="Apple Braille" pitchFamily="2" charset="0"/>
                <a:cs typeface="Times New Roman" panose="02020603050405020304" pitchFamily="18" charset="0"/>
                <a:sym typeface="+mn-ea"/>
              </a:rPr>
              <a:t> </a:t>
            </a:r>
            <a:r>
              <a:rPr lang="en-US" sz="3000" b="1" dirty="0" err="1">
                <a:solidFill>
                  <a:srgbClr val="002060"/>
                </a:solidFill>
                <a:latin typeface="Apple Braille" pitchFamily="2" charset="0"/>
                <a:cs typeface="Times New Roman" panose="02020603050405020304" pitchFamily="18" charset="0"/>
                <a:sym typeface="+mn-ea"/>
              </a:rPr>
              <a:t>ứng</a:t>
            </a:r>
            <a:r>
              <a:rPr lang="en-US" sz="3000" b="1" dirty="0">
                <a:solidFill>
                  <a:srgbClr val="002060"/>
                </a:solidFill>
                <a:latin typeface="Apple Braille" pitchFamily="2" charset="0"/>
                <a:cs typeface="Times New Roman" panose="02020603050405020304" pitchFamily="18" charset="0"/>
                <a:sym typeface="+mn-ea"/>
              </a:rPr>
              <a:t> </a:t>
            </a:r>
            <a:endParaRPr lang="en-US" sz="3000" b="1" dirty="0">
              <a:solidFill>
                <a:srgbClr val="002060"/>
              </a:solidFill>
              <a:latin typeface="Apple Braille" pitchFamily="2" charset="0"/>
              <a:cs typeface="Times New Roman" panose="02020603050405020304" pitchFamily="18" charset="0"/>
            </a:endParaRPr>
          </a:p>
          <a:p>
            <a:pPr marL="0" lvl="0" indent="0" algn="ctr">
              <a:lnSpc>
                <a:spcPct val="150000"/>
              </a:lnSpc>
              <a:spcBef>
                <a:spcPct val="0"/>
              </a:spcBef>
            </a:pPr>
            <a:endParaRPr lang="en-US" sz="3000" b="1" u="none" strike="noStrike" spc="43" dirty="0">
              <a:solidFill>
                <a:srgbClr val="002060"/>
              </a:solidFill>
              <a:latin typeface="Apple Braille" pitchFamily="2" charset="0"/>
              <a:cs typeface="Times New Roman" panose="02020603050405020304" pitchFamily="18" charset="0"/>
            </a:endParaRPr>
          </a:p>
        </p:txBody>
      </p:sp>
      <p:sp>
        <p:nvSpPr>
          <p:cNvPr id="6" name="Freeform 9"/>
          <p:cNvSpPr/>
          <p:nvPr/>
        </p:nvSpPr>
        <p:spPr>
          <a:xfrm rot="10800000">
            <a:off x="12536170" y="8551545"/>
            <a:ext cx="4799330" cy="638175"/>
          </a:xfrm>
          <a:custGeom>
            <a:avLst/>
            <a:gdLst/>
            <a:ahLst/>
            <a:cxnLst/>
            <a:rect l="l" t="t" r="r" b="b"/>
            <a:pathLst>
              <a:path w="3988366" h="473147">
                <a:moveTo>
                  <a:pt x="0" y="0"/>
                </a:moveTo>
                <a:lnTo>
                  <a:pt x="3988366" y="0"/>
                </a:lnTo>
                <a:lnTo>
                  <a:pt x="3988366" y="473147"/>
                </a:lnTo>
                <a:lnTo>
                  <a:pt x="0" y="473147"/>
                </a:lnTo>
                <a:lnTo>
                  <a:pt x="0" y="0"/>
                </a:lnTo>
                <a:close/>
              </a:path>
            </a:pathLst>
          </a:custGeom>
          <a:blipFill>
            <a:blip r:embed="rId4">
              <a:alphaModFix amt="89000"/>
            </a:blip>
            <a:stretch>
              <a:fillRect b="-142346"/>
            </a:stretch>
          </a:blipFill>
        </p:spPr>
        <p:txBody>
          <a:bodyPr/>
          <a:lstStyle/>
          <a:p>
            <a:endParaRPr lang="en-VN"/>
          </a:p>
        </p:txBody>
      </p:sp>
      <p:grpSp>
        <p:nvGrpSpPr>
          <p:cNvPr id="8" name="Group 12"/>
          <p:cNvGrpSpPr/>
          <p:nvPr/>
        </p:nvGrpSpPr>
        <p:grpSpPr>
          <a:xfrm>
            <a:off x="12536170" y="3782695"/>
            <a:ext cx="4904105" cy="4924425"/>
            <a:chOff x="0" y="0"/>
            <a:chExt cx="1320076" cy="1182133"/>
          </a:xfrm>
        </p:grpSpPr>
        <p:sp>
          <p:nvSpPr>
            <p:cNvPr id="9" name="Freeform 13"/>
            <p:cNvSpPr/>
            <p:nvPr/>
          </p:nvSpPr>
          <p:spPr>
            <a:xfrm>
              <a:off x="0" y="0"/>
              <a:ext cx="1320076" cy="1182133"/>
            </a:xfrm>
            <a:custGeom>
              <a:avLst/>
              <a:gdLst/>
              <a:ahLst/>
              <a:cxnLst/>
              <a:rect l="l" t="t" r="r" b="b"/>
              <a:pathLst>
                <a:path w="1320076" h="1182133">
                  <a:moveTo>
                    <a:pt x="68386" y="0"/>
                  </a:moveTo>
                  <a:lnTo>
                    <a:pt x="1251690" y="0"/>
                  </a:lnTo>
                  <a:cubicBezTo>
                    <a:pt x="1289459" y="0"/>
                    <a:pt x="1320076" y="30618"/>
                    <a:pt x="1320076" y="68386"/>
                  </a:cubicBezTo>
                  <a:lnTo>
                    <a:pt x="1320076" y="1113746"/>
                  </a:lnTo>
                  <a:cubicBezTo>
                    <a:pt x="1320076" y="1151515"/>
                    <a:pt x="1289459" y="1182133"/>
                    <a:pt x="1251690" y="1182133"/>
                  </a:cubicBezTo>
                  <a:lnTo>
                    <a:pt x="68386" y="1182133"/>
                  </a:lnTo>
                  <a:cubicBezTo>
                    <a:pt x="30618" y="1182133"/>
                    <a:pt x="0" y="1151515"/>
                    <a:pt x="0" y="1113746"/>
                  </a:cubicBezTo>
                  <a:lnTo>
                    <a:pt x="0" y="68386"/>
                  </a:lnTo>
                  <a:cubicBezTo>
                    <a:pt x="0" y="30618"/>
                    <a:pt x="30618" y="0"/>
                    <a:pt x="68386" y="0"/>
                  </a:cubicBezTo>
                  <a:close/>
                </a:path>
              </a:pathLst>
            </a:custGeom>
            <a:solidFill>
              <a:srgbClr val="000000">
                <a:alpha val="0"/>
              </a:srgbClr>
            </a:solidFill>
            <a:ln w="161925" cap="rnd">
              <a:gradFill>
                <a:gsLst>
                  <a:gs pos="0">
                    <a:srgbClr val="08377C">
                      <a:alpha val="100000"/>
                    </a:srgbClr>
                  </a:gs>
                  <a:gs pos="50000">
                    <a:srgbClr val="006BB6">
                      <a:alpha val="100000"/>
                    </a:srgbClr>
                  </a:gs>
                  <a:gs pos="100000">
                    <a:srgbClr val="C9E9FF">
                      <a:alpha val="100000"/>
                    </a:srgbClr>
                  </a:gs>
                </a:gsLst>
                <a:lin ang="2700000"/>
              </a:gradFill>
              <a:prstDash val="solid"/>
              <a:round/>
            </a:ln>
          </p:spPr>
          <p:txBody>
            <a:bodyPr/>
            <a:lstStyle/>
            <a:p>
              <a:endParaRPr lang="en-VN"/>
            </a:p>
          </p:txBody>
        </p:sp>
        <p:sp>
          <p:nvSpPr>
            <p:cNvPr id="21" name="TextBox 14"/>
            <p:cNvSpPr txBox="1"/>
            <p:nvPr/>
          </p:nvSpPr>
          <p:spPr>
            <a:xfrm>
              <a:off x="0" y="-47625"/>
              <a:ext cx="1320076" cy="1229758"/>
            </a:xfrm>
            <a:prstGeom prst="rect">
              <a:avLst/>
            </a:prstGeom>
          </p:spPr>
          <p:txBody>
            <a:bodyPr lIns="50800" tIns="50800" rIns="50800" bIns="50800" rtlCol="0" anchor="ctr"/>
            <a:lstStyle/>
            <a:p>
              <a:pPr algn="ctr">
                <a:lnSpc>
                  <a:spcPts val="2660"/>
                </a:lnSpc>
              </a:pPr>
              <a:endParaRPr/>
            </a:p>
          </p:txBody>
        </p:sp>
      </p:grpSp>
      <p:grpSp>
        <p:nvGrpSpPr>
          <p:cNvPr id="32" name="Group 6"/>
          <p:cNvGrpSpPr/>
          <p:nvPr/>
        </p:nvGrpSpPr>
        <p:grpSpPr>
          <a:xfrm>
            <a:off x="14076045" y="2919095"/>
            <a:ext cx="1619250" cy="1792605"/>
            <a:chOff x="0" y="0"/>
            <a:chExt cx="435740" cy="430274"/>
          </a:xfrm>
        </p:grpSpPr>
        <p:sp>
          <p:nvSpPr>
            <p:cNvPr id="56" name="Freeform 7"/>
            <p:cNvSpPr/>
            <p:nvPr/>
          </p:nvSpPr>
          <p:spPr>
            <a:xfrm>
              <a:off x="0" y="0"/>
              <a:ext cx="435740" cy="430274"/>
            </a:xfrm>
            <a:custGeom>
              <a:avLst/>
              <a:gdLst/>
              <a:ahLst/>
              <a:cxnLst/>
              <a:rect l="l" t="t" r="r" b="b"/>
              <a:pathLst>
                <a:path w="435740" h="430274">
                  <a:moveTo>
                    <a:pt x="0" y="0"/>
                  </a:moveTo>
                  <a:lnTo>
                    <a:pt x="435740" y="0"/>
                  </a:lnTo>
                  <a:lnTo>
                    <a:pt x="435740" y="430274"/>
                  </a:lnTo>
                  <a:lnTo>
                    <a:pt x="0" y="430274"/>
                  </a:lnTo>
                  <a:close/>
                </a:path>
              </a:pathLst>
            </a:custGeom>
            <a:solidFill>
              <a:srgbClr val="FFFFFF"/>
            </a:solidFill>
          </p:spPr>
          <p:txBody>
            <a:bodyPr/>
            <a:lstStyle/>
            <a:p>
              <a:endParaRPr lang="en-VN"/>
            </a:p>
          </p:txBody>
        </p:sp>
        <p:sp>
          <p:nvSpPr>
            <p:cNvPr id="57" name="TextBox 8"/>
            <p:cNvSpPr txBox="1"/>
            <p:nvPr/>
          </p:nvSpPr>
          <p:spPr>
            <a:xfrm>
              <a:off x="0" y="-9525"/>
              <a:ext cx="435740" cy="439799"/>
            </a:xfrm>
            <a:prstGeom prst="rect">
              <a:avLst/>
            </a:prstGeom>
          </p:spPr>
          <p:txBody>
            <a:bodyPr lIns="50800" tIns="50800" rIns="50800" bIns="50800" rtlCol="0" anchor="ctr"/>
            <a:lstStyle/>
            <a:p>
              <a:pPr marL="0" lvl="0" indent="0" algn="ctr">
                <a:lnSpc>
                  <a:spcPts val="7360"/>
                </a:lnSpc>
                <a:spcBef>
                  <a:spcPct val="0"/>
                </a:spcBef>
              </a:pPr>
              <a:r>
                <a:rPr lang="en-US" sz="6100" b="1" u="none" strike="noStrike" spc="220" dirty="0">
                  <a:solidFill>
                    <a:srgbClr val="0063A1"/>
                  </a:solidFill>
                  <a:latin typeface="Nirmala UI" panose="020B0502040204020203" charset="0"/>
                  <a:cs typeface="Nirmala UI" panose="020B0502040204020203" charset="0"/>
                </a:rPr>
                <a:t>03</a:t>
              </a:r>
            </a:p>
          </p:txBody>
        </p:sp>
      </p:grpSp>
      <p:sp>
        <p:nvSpPr>
          <p:cNvPr id="22" name="TextBox 27"/>
          <p:cNvSpPr txBox="1"/>
          <p:nvPr/>
        </p:nvSpPr>
        <p:spPr>
          <a:xfrm>
            <a:off x="12684125" y="4109720"/>
            <a:ext cx="4600575" cy="3916680"/>
          </a:xfrm>
          <a:prstGeom prst="rect">
            <a:avLst/>
          </a:prstGeom>
        </p:spPr>
        <p:txBody>
          <a:bodyPr wrap="square" lIns="0" tIns="0" rIns="0" bIns="0" rtlCol="0" anchor="t">
            <a:noAutofit/>
          </a:bodyPr>
          <a:lstStyle/>
          <a:p>
            <a:pPr marL="112950" algn="ctr">
              <a:lnSpc>
                <a:spcPct val="150000"/>
              </a:lnSpc>
              <a:spcAft>
                <a:spcPts val="600"/>
              </a:spcAft>
            </a:pPr>
            <a:r>
              <a:rPr lang="en-US" sz="3000" b="1" dirty="0" err="1">
                <a:solidFill>
                  <a:srgbClr val="002060"/>
                </a:solidFill>
                <a:latin typeface="Apple Braille" pitchFamily="2" charset="0"/>
              </a:rPr>
              <a:t>Xây</a:t>
            </a:r>
            <a:r>
              <a:rPr lang="en-US" sz="3000" b="1" dirty="0">
                <a:solidFill>
                  <a:srgbClr val="002060"/>
                </a:solidFill>
                <a:latin typeface="Apple Braille" pitchFamily="2" charset="0"/>
              </a:rPr>
              <a:t> </a:t>
            </a:r>
            <a:r>
              <a:rPr lang="en-US" sz="3000" b="1" dirty="0" err="1">
                <a:solidFill>
                  <a:srgbClr val="002060"/>
                </a:solidFill>
                <a:latin typeface="Apple Braille" pitchFamily="2" charset="0"/>
              </a:rPr>
              <a:t>dựng</a:t>
            </a:r>
            <a:r>
              <a:rPr lang="en-US" sz="3000" b="1" dirty="0">
                <a:solidFill>
                  <a:srgbClr val="002060"/>
                </a:solidFill>
                <a:latin typeface="Apple Braille" pitchFamily="2" charset="0"/>
              </a:rPr>
              <a:t> </a:t>
            </a:r>
            <a:r>
              <a:rPr lang="en-US" sz="3000" b="1" dirty="0" err="1">
                <a:solidFill>
                  <a:srgbClr val="002060"/>
                </a:solidFill>
                <a:latin typeface="Apple Braille" pitchFamily="2" charset="0"/>
              </a:rPr>
              <a:t>mô</a:t>
            </a:r>
            <a:r>
              <a:rPr lang="en-US" sz="3000" b="1" dirty="0">
                <a:solidFill>
                  <a:srgbClr val="002060"/>
                </a:solidFill>
                <a:latin typeface="Apple Braille" pitchFamily="2" charset="0"/>
              </a:rPr>
              <a:t> </a:t>
            </a:r>
            <a:r>
              <a:rPr lang="en-US" sz="3000" b="1" dirty="0" err="1">
                <a:solidFill>
                  <a:srgbClr val="002060"/>
                </a:solidFill>
                <a:latin typeface="Apple Braille" pitchFamily="2" charset="0"/>
              </a:rPr>
              <a:t>hình</a:t>
            </a:r>
            <a:r>
              <a:rPr lang="en-US" sz="3000" b="1" dirty="0">
                <a:solidFill>
                  <a:srgbClr val="002060"/>
                </a:solidFill>
                <a:latin typeface="Apple Braille" pitchFamily="2" charset="0"/>
              </a:rPr>
              <a:t> BI </a:t>
            </a:r>
            <a:r>
              <a:rPr lang="en-US" sz="3000" b="1" dirty="0" err="1">
                <a:solidFill>
                  <a:srgbClr val="002060"/>
                </a:solidFill>
                <a:latin typeface="Apple Braille" pitchFamily="2" charset="0"/>
              </a:rPr>
              <a:t>minh</a:t>
            </a:r>
            <a:r>
              <a:rPr lang="en-US" sz="3000" b="1" dirty="0">
                <a:solidFill>
                  <a:srgbClr val="002060"/>
                </a:solidFill>
                <a:latin typeface="Apple Braille" pitchFamily="2" charset="0"/>
              </a:rPr>
              <a:t> </a:t>
            </a:r>
            <a:r>
              <a:rPr lang="en-US" sz="3000" b="1" dirty="0" err="1">
                <a:solidFill>
                  <a:srgbClr val="002060"/>
                </a:solidFill>
                <a:latin typeface="Apple Braille" pitchFamily="2" charset="0"/>
              </a:rPr>
              <a:t>họa</a:t>
            </a:r>
            <a:r>
              <a:rPr lang="en-US" sz="3000" b="1" dirty="0">
                <a:solidFill>
                  <a:srgbClr val="002060"/>
                </a:solidFill>
                <a:latin typeface="Apple Braille" pitchFamily="2" charset="0"/>
              </a:rPr>
              <a:t> </a:t>
            </a:r>
            <a:r>
              <a:rPr lang="en-US" sz="3000" b="1" dirty="0" err="1">
                <a:solidFill>
                  <a:srgbClr val="002060"/>
                </a:solidFill>
                <a:latin typeface="Apple Braille" pitchFamily="2" charset="0"/>
              </a:rPr>
              <a:t>cho</a:t>
            </a:r>
            <a:r>
              <a:rPr lang="en-US" sz="3000" b="1" dirty="0">
                <a:solidFill>
                  <a:srgbClr val="002060"/>
                </a:solidFill>
                <a:latin typeface="Apple Braille" pitchFamily="2" charset="0"/>
              </a:rPr>
              <a:t> </a:t>
            </a:r>
            <a:r>
              <a:rPr lang="en-US" sz="3000" b="1" dirty="0" err="1">
                <a:solidFill>
                  <a:srgbClr val="002060"/>
                </a:solidFill>
                <a:latin typeface="Apple Braille" pitchFamily="2" charset="0"/>
              </a:rPr>
              <a:t>việc</a:t>
            </a:r>
            <a:r>
              <a:rPr lang="en-US" sz="3000" b="1" dirty="0">
                <a:solidFill>
                  <a:srgbClr val="002060"/>
                </a:solidFill>
                <a:latin typeface="Apple Braille" pitchFamily="2" charset="0"/>
              </a:rPr>
              <a:t> </a:t>
            </a:r>
            <a:r>
              <a:rPr lang="en-US" sz="3000" b="1" dirty="0" err="1">
                <a:solidFill>
                  <a:srgbClr val="002060"/>
                </a:solidFill>
                <a:latin typeface="Apple Braille" pitchFamily="2" charset="0"/>
              </a:rPr>
              <a:t>ứng</a:t>
            </a:r>
            <a:r>
              <a:rPr lang="en-US" sz="3000" b="1" dirty="0">
                <a:solidFill>
                  <a:srgbClr val="002060"/>
                </a:solidFill>
                <a:latin typeface="Apple Braille" pitchFamily="2" charset="0"/>
              </a:rPr>
              <a:t> </a:t>
            </a:r>
            <a:r>
              <a:rPr lang="en-US" sz="3000" b="1" dirty="0" err="1">
                <a:solidFill>
                  <a:srgbClr val="002060"/>
                </a:solidFill>
                <a:latin typeface="Apple Braille" pitchFamily="2" charset="0"/>
              </a:rPr>
              <a:t>dụng</a:t>
            </a:r>
            <a:r>
              <a:rPr lang="en-US" sz="3000" b="1" dirty="0">
                <a:solidFill>
                  <a:srgbClr val="002060"/>
                </a:solidFill>
                <a:latin typeface="Apple Braille" pitchFamily="2" charset="0"/>
              </a:rPr>
              <a:t> </a:t>
            </a:r>
            <a:r>
              <a:rPr lang="en-US" sz="3000" b="1" dirty="0" err="1">
                <a:solidFill>
                  <a:srgbClr val="002060"/>
                </a:solidFill>
                <a:latin typeface="Apple Braille" pitchFamily="2" charset="0"/>
              </a:rPr>
              <a:t>vào</a:t>
            </a:r>
            <a:r>
              <a:rPr lang="en-US" sz="3000" b="1" dirty="0">
                <a:solidFill>
                  <a:srgbClr val="002060"/>
                </a:solidFill>
                <a:latin typeface="Apple Braille" pitchFamily="2" charset="0"/>
              </a:rPr>
              <a:t> </a:t>
            </a:r>
            <a:r>
              <a:rPr lang="en-US" sz="3000" b="1" dirty="0" err="1">
                <a:solidFill>
                  <a:srgbClr val="002060"/>
                </a:solidFill>
                <a:latin typeface="Apple Braille" pitchFamily="2" charset="0"/>
              </a:rPr>
              <a:t>quản</a:t>
            </a:r>
            <a:r>
              <a:rPr lang="en-US" sz="3000" b="1" dirty="0">
                <a:solidFill>
                  <a:srgbClr val="002060"/>
                </a:solidFill>
                <a:latin typeface="Apple Braille" pitchFamily="2" charset="0"/>
              </a:rPr>
              <a:t> </a:t>
            </a:r>
            <a:r>
              <a:rPr lang="en-US" sz="3000" b="1" dirty="0" err="1">
                <a:solidFill>
                  <a:srgbClr val="002060"/>
                </a:solidFill>
                <a:latin typeface="Apple Braille" pitchFamily="2" charset="0"/>
              </a:rPr>
              <a:t>lý</a:t>
            </a:r>
            <a:r>
              <a:rPr lang="en-US" sz="3000" b="1" dirty="0">
                <a:solidFill>
                  <a:srgbClr val="002060"/>
                </a:solidFill>
                <a:latin typeface="Apple Braille" pitchFamily="2" charset="0"/>
              </a:rPr>
              <a:t> </a:t>
            </a:r>
            <a:r>
              <a:rPr lang="en-US" sz="3000" b="1" dirty="0" err="1">
                <a:solidFill>
                  <a:srgbClr val="002060"/>
                </a:solidFill>
                <a:latin typeface="Apple Braille" pitchFamily="2" charset="0"/>
              </a:rPr>
              <a:t>chuỗi</a:t>
            </a:r>
            <a:r>
              <a:rPr lang="en-US" sz="3000" b="1" dirty="0">
                <a:solidFill>
                  <a:srgbClr val="002060"/>
                </a:solidFill>
                <a:latin typeface="Apple Braille" pitchFamily="2" charset="0"/>
              </a:rPr>
              <a:t> </a:t>
            </a:r>
            <a:r>
              <a:rPr lang="en-US" sz="3000" b="1" dirty="0" err="1">
                <a:solidFill>
                  <a:srgbClr val="002060"/>
                </a:solidFill>
                <a:latin typeface="Apple Braille" pitchFamily="2" charset="0"/>
              </a:rPr>
              <a:t>cung</a:t>
            </a:r>
            <a:r>
              <a:rPr lang="en-US" sz="3000" b="1" dirty="0">
                <a:solidFill>
                  <a:srgbClr val="002060"/>
                </a:solidFill>
                <a:latin typeface="Apple Braille" pitchFamily="2" charset="0"/>
              </a:rPr>
              <a:t> </a:t>
            </a:r>
            <a:r>
              <a:rPr lang="en-US" sz="3000" b="1" dirty="0" err="1">
                <a:solidFill>
                  <a:srgbClr val="002060"/>
                </a:solidFill>
                <a:latin typeface="Apple Braille" pitchFamily="2" charset="0"/>
              </a:rPr>
              <a:t>ứng</a:t>
            </a:r>
            <a:r>
              <a:rPr lang="en-US" sz="3000" b="1" dirty="0">
                <a:solidFill>
                  <a:srgbClr val="002060"/>
                </a:solidFill>
                <a:latin typeface="Apple Braille" pitchFamily="2" charset="0"/>
              </a:rPr>
              <a:t>, </a:t>
            </a:r>
            <a:r>
              <a:rPr lang="en-US" sz="3000" b="1" dirty="0" err="1">
                <a:solidFill>
                  <a:srgbClr val="002060"/>
                </a:solidFill>
                <a:latin typeface="Apple Braille" pitchFamily="2" charset="0"/>
              </a:rPr>
              <a:t>từ</a:t>
            </a:r>
            <a:r>
              <a:rPr lang="en-US" sz="3000" b="1" dirty="0">
                <a:solidFill>
                  <a:srgbClr val="002060"/>
                </a:solidFill>
                <a:latin typeface="Apple Braille" pitchFamily="2" charset="0"/>
              </a:rPr>
              <a:t> </a:t>
            </a:r>
            <a:r>
              <a:rPr lang="en-US" sz="3000" b="1" dirty="0" err="1">
                <a:solidFill>
                  <a:srgbClr val="002060"/>
                </a:solidFill>
                <a:latin typeface="Apple Braille" pitchFamily="2" charset="0"/>
              </a:rPr>
              <a:t>đó</a:t>
            </a:r>
            <a:r>
              <a:rPr lang="en-US" sz="3000" b="1" dirty="0">
                <a:solidFill>
                  <a:srgbClr val="002060"/>
                </a:solidFill>
                <a:latin typeface="Apple Braille" pitchFamily="2" charset="0"/>
              </a:rPr>
              <a:t> </a:t>
            </a:r>
            <a:r>
              <a:rPr lang="en-US" sz="3000" b="1" dirty="0" err="1">
                <a:solidFill>
                  <a:srgbClr val="002060"/>
                </a:solidFill>
                <a:latin typeface="Apple Braille" pitchFamily="2" charset="0"/>
              </a:rPr>
              <a:t>đề</a:t>
            </a:r>
            <a:r>
              <a:rPr lang="en-US" sz="3000" b="1" dirty="0">
                <a:solidFill>
                  <a:srgbClr val="002060"/>
                </a:solidFill>
                <a:latin typeface="Apple Braille" pitchFamily="2" charset="0"/>
              </a:rPr>
              <a:t> </a:t>
            </a:r>
            <a:r>
              <a:rPr lang="en-US" sz="3000" b="1" dirty="0" err="1">
                <a:solidFill>
                  <a:srgbClr val="002060"/>
                </a:solidFill>
                <a:latin typeface="Apple Braille" pitchFamily="2" charset="0"/>
              </a:rPr>
              <a:t>xuất</a:t>
            </a:r>
            <a:r>
              <a:rPr lang="en-US" sz="3000" b="1" dirty="0">
                <a:solidFill>
                  <a:srgbClr val="002060"/>
                </a:solidFill>
                <a:latin typeface="Apple Braille" pitchFamily="2" charset="0"/>
              </a:rPr>
              <a:t> </a:t>
            </a:r>
            <a:r>
              <a:rPr lang="en-US" sz="3000" b="1" dirty="0" err="1">
                <a:solidFill>
                  <a:srgbClr val="002060"/>
                </a:solidFill>
                <a:latin typeface="Apple Braille" pitchFamily="2" charset="0"/>
              </a:rPr>
              <a:t>giải</a:t>
            </a:r>
            <a:r>
              <a:rPr lang="en-US" sz="3000" b="1" dirty="0">
                <a:solidFill>
                  <a:srgbClr val="002060"/>
                </a:solidFill>
                <a:latin typeface="Apple Braille" pitchFamily="2" charset="0"/>
              </a:rPr>
              <a:t> </a:t>
            </a:r>
            <a:r>
              <a:rPr lang="en-US" sz="3000" b="1" dirty="0" err="1">
                <a:solidFill>
                  <a:srgbClr val="002060"/>
                </a:solidFill>
                <a:latin typeface="Apple Braille" pitchFamily="2" charset="0"/>
              </a:rPr>
              <a:t>pháp</a:t>
            </a:r>
            <a:r>
              <a:rPr lang="en-US" sz="3000" b="1" dirty="0">
                <a:solidFill>
                  <a:srgbClr val="002060"/>
                </a:solidFill>
                <a:latin typeface="Apple Braille" pitchFamily="2" charset="0"/>
              </a:rPr>
              <a:t> </a:t>
            </a:r>
            <a:r>
              <a:rPr lang="en-US" sz="3000" b="1" dirty="0" err="1">
                <a:solidFill>
                  <a:srgbClr val="002060"/>
                </a:solidFill>
                <a:latin typeface="Apple Braille" pitchFamily="2" charset="0"/>
              </a:rPr>
              <a:t>tối</a:t>
            </a:r>
            <a:r>
              <a:rPr lang="en-US" sz="3000" b="1" dirty="0">
                <a:solidFill>
                  <a:srgbClr val="002060"/>
                </a:solidFill>
                <a:latin typeface="Apple Braille" pitchFamily="2" charset="0"/>
              </a:rPr>
              <a:t> </a:t>
            </a:r>
            <a:r>
              <a:rPr lang="en-US" sz="3000" b="1" dirty="0" err="1">
                <a:solidFill>
                  <a:srgbClr val="002060"/>
                </a:solidFill>
                <a:latin typeface="Apple Braille" pitchFamily="2" charset="0"/>
              </a:rPr>
              <a:t>ưu</a:t>
            </a:r>
            <a:r>
              <a:rPr lang="en-US" sz="3000" b="1" dirty="0">
                <a:solidFill>
                  <a:srgbClr val="002060"/>
                </a:solidFill>
                <a:latin typeface="Apple Braille" pitchFamily="2" charset="0"/>
              </a:rPr>
              <a:t> </a:t>
            </a:r>
            <a:r>
              <a:rPr lang="en-US" sz="3000" b="1" dirty="0" err="1">
                <a:solidFill>
                  <a:srgbClr val="002060"/>
                </a:solidFill>
                <a:latin typeface="Apple Braille" pitchFamily="2" charset="0"/>
              </a:rPr>
              <a:t>hóa</a:t>
            </a:r>
            <a:r>
              <a:rPr lang="en-US" sz="3000" b="1" dirty="0">
                <a:solidFill>
                  <a:srgbClr val="002060"/>
                </a:solidFill>
                <a:latin typeface="Apple Braille" pitchFamily="2" charset="0"/>
              </a:rPr>
              <a:t> </a:t>
            </a:r>
            <a:r>
              <a:rPr lang="en-US" sz="3000" b="1" dirty="0" err="1">
                <a:solidFill>
                  <a:srgbClr val="002060"/>
                </a:solidFill>
                <a:latin typeface="Apple Braille" pitchFamily="2" charset="0"/>
              </a:rPr>
              <a:t>hoạt</a:t>
            </a:r>
            <a:r>
              <a:rPr lang="en-US" sz="3000" b="1" dirty="0">
                <a:solidFill>
                  <a:srgbClr val="002060"/>
                </a:solidFill>
                <a:latin typeface="Apple Braille" pitchFamily="2" charset="0"/>
              </a:rPr>
              <a:t> </a:t>
            </a:r>
            <a:r>
              <a:rPr lang="en-US" sz="3000" b="1" dirty="0" err="1">
                <a:solidFill>
                  <a:srgbClr val="002060"/>
                </a:solidFill>
                <a:latin typeface="Apple Braille" pitchFamily="2" charset="0"/>
              </a:rPr>
              <a:t>động</a:t>
            </a:r>
            <a:r>
              <a:rPr lang="en-US" sz="3000" b="1" dirty="0">
                <a:solidFill>
                  <a:srgbClr val="002060"/>
                </a:solidFill>
                <a:latin typeface="Apple Braille" pitchFamily="2" charset="0"/>
              </a:rPr>
              <a:t>.</a:t>
            </a:r>
          </a:p>
        </p:txBody>
      </p:sp>
      <p:sp>
        <p:nvSpPr>
          <p:cNvPr id="2" name="Text Box 1"/>
          <p:cNvSpPr txBox="1"/>
          <p:nvPr/>
        </p:nvSpPr>
        <p:spPr>
          <a:xfrm>
            <a:off x="769620" y="4666615"/>
            <a:ext cx="6096000" cy="368300"/>
          </a:xfrm>
          <a:prstGeom prst="rect">
            <a:avLst/>
          </a:prstGeom>
          <a:noFill/>
        </p:spPr>
        <p:txBody>
          <a:bodyPr wrap="square" rtlCol="0">
            <a:spAutoFit/>
          </a:bodyPr>
          <a:lstStyle/>
          <a:p>
            <a:pPr marL="285750" indent="-285750">
              <a:buFont typeface="Arial" panose="020B0604020202020204" pitchFamily="34" charset="0"/>
              <a:buChar char="•"/>
            </a:pPr>
            <a:endParaRPr lang="en-US"/>
          </a:p>
        </p:txBody>
      </p:sp>
      <p:sp>
        <p:nvSpPr>
          <p:cNvPr id="4" name="Text Box 65">
            <a:extLst>
              <a:ext uri="{FF2B5EF4-FFF2-40B4-BE49-F238E27FC236}">
                <a16:creationId xmlns:a16="http://schemas.microsoft.com/office/drawing/2014/main" id="{9EDC24FF-799D-5634-82A4-1A8F5A397B5E}"/>
              </a:ext>
            </a:extLst>
          </p:cNvPr>
          <p:cNvSpPr txBox="1"/>
          <p:nvPr/>
        </p:nvSpPr>
        <p:spPr>
          <a:xfrm>
            <a:off x="4773930" y="-38100"/>
            <a:ext cx="8626011" cy="2297430"/>
          </a:xfrm>
          <a:prstGeom prst="rect">
            <a:avLst/>
          </a:prstGeom>
          <a:noFill/>
        </p:spPr>
        <p:txBody>
          <a:bodyPr wrap="square" rtlCol="0">
            <a:noAutofit/>
            <a:scene3d>
              <a:camera prst="orthographicFront"/>
              <a:lightRig rig="threePt" dir="t"/>
            </a:scene3d>
          </a:bodyPr>
          <a:lstStyle/>
          <a:p>
            <a:r>
              <a:rPr lang="en-US" sz="6600" b="1" dirty="0">
                <a:ln w="15875"/>
                <a:gradFill>
                  <a:gsLst>
                    <a:gs pos="0">
                      <a:schemeClr val="accent1">
                        <a:lumOff val="-19973"/>
                        <a:satOff val="20000"/>
                      </a:schemeClr>
                    </a:gs>
                    <a:gs pos="100000">
                      <a:schemeClr val="accent1">
                        <a:lumOff val="15000"/>
                        <a:satOff val="-14973"/>
                      </a:schemeClr>
                    </a:gs>
                  </a:gsLst>
                  <a:lin ang="0" scaled="0"/>
                </a:gradFill>
                <a:effectLst/>
                <a:latin typeface="Apple Braille" pitchFamily="2" charset="0"/>
                <a:cs typeface="Nirmala UI" panose="020B0502040204020203" charset="0"/>
              </a:rPr>
              <a:t>GIỚI THIỆU CHUNG</a:t>
            </a:r>
          </a:p>
        </p:txBody>
      </p:sp>
      <p:pic>
        <p:nvPicPr>
          <p:cNvPr id="5" name="Picture 4" descr="A logo with a globe and text&#10;&#10;Description automatically generated">
            <a:extLst>
              <a:ext uri="{FF2B5EF4-FFF2-40B4-BE49-F238E27FC236}">
                <a16:creationId xmlns:a16="http://schemas.microsoft.com/office/drawing/2014/main" id="{0038F040-80E5-F9CD-152A-2A9C4307DFBF}"/>
              </a:ext>
            </a:extLst>
          </p:cNvPr>
          <p:cNvPicPr>
            <a:picLocks noChangeAspect="1"/>
          </p:cNvPicPr>
          <p:nvPr/>
        </p:nvPicPr>
        <p:blipFill>
          <a:blip r:embed="rId5"/>
          <a:stretch>
            <a:fillRect/>
          </a:stretch>
        </p:blipFill>
        <p:spPr>
          <a:xfrm>
            <a:off x="16821381" y="160482"/>
            <a:ext cx="1237788" cy="123778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900" decel="100000" fill="hold"/>
                                        <p:tgtEl>
                                          <p:spTgt spid="3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ppt_x</p:attrName>
                                        </p:attrNameLst>
                                      </p:cBhvr>
                                      <p:tavLst>
                                        <p:tav tm="0">
                                          <p:val>
                                            <p:strVal val="#ppt_x-.2"/>
                                          </p:val>
                                        </p:tav>
                                        <p:tav tm="100000">
                                          <p:val>
                                            <p:strVal val="#ppt_x"/>
                                          </p:val>
                                        </p:tav>
                                      </p:tavLst>
                                    </p:anim>
                                    <p:anim calcmode="lin" valueType="num">
                                      <p:cBhvr>
                                        <p:cTn id="16"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17" dur="1000"/>
                                        <p:tgtEl>
                                          <p:spTgt spid="7"/>
                                        </p:tgtEl>
                                      </p:cBhvr>
                                    </p:animEffect>
                                  </p:childTnLst>
                                </p:cTn>
                              </p:par>
                              <p:par>
                                <p:cTn id="18" presetID="29"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1000" fill="hold"/>
                                        <p:tgtEl>
                                          <p:spTgt spid="10"/>
                                        </p:tgtEl>
                                        <p:attrNameLst>
                                          <p:attrName>ppt_x</p:attrName>
                                        </p:attrNameLst>
                                      </p:cBhvr>
                                      <p:tavLst>
                                        <p:tav tm="0">
                                          <p:val>
                                            <p:strVal val="#ppt_x-.2"/>
                                          </p:val>
                                        </p:tav>
                                        <p:tav tm="100000">
                                          <p:val>
                                            <p:strVal val="#ppt_x"/>
                                          </p:val>
                                        </p:tav>
                                      </p:tavLst>
                                    </p:anim>
                                    <p:anim calcmode="lin" valueType="num">
                                      <p:cBhvr>
                                        <p:cTn id="21"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22" dur="1000"/>
                                        <p:tgtEl>
                                          <p:spTgt spid="10"/>
                                        </p:tgtEl>
                                      </p:cBhvr>
                                    </p:animEffect>
                                  </p:childTnLst>
                                </p:cTn>
                              </p:par>
                              <p:par>
                                <p:cTn id="23" presetID="29"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1000" fill="hold"/>
                                        <p:tgtEl>
                                          <p:spTgt spid="12"/>
                                        </p:tgtEl>
                                        <p:attrNameLst>
                                          <p:attrName>ppt_x</p:attrName>
                                        </p:attrNameLst>
                                      </p:cBhvr>
                                      <p:tavLst>
                                        <p:tav tm="0">
                                          <p:val>
                                            <p:strVal val="#ppt_x-.2"/>
                                          </p:val>
                                        </p:tav>
                                        <p:tav tm="100000">
                                          <p:val>
                                            <p:strVal val="#ppt_x"/>
                                          </p:val>
                                        </p:tav>
                                      </p:tavLst>
                                    </p:anim>
                                    <p:anim calcmode="lin" valueType="num">
                                      <p:cBhvr>
                                        <p:cTn id="26"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27" dur="1000"/>
                                        <p:tgtEl>
                                          <p:spTgt spid="12"/>
                                        </p:tgtEl>
                                      </p:cBhvr>
                                    </p:animEffect>
                                  </p:childTnLst>
                                </p:cTn>
                              </p:par>
                              <p:par>
                                <p:cTn id="28" presetID="29"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1000" fill="hold"/>
                                        <p:tgtEl>
                                          <p:spTgt spid="13"/>
                                        </p:tgtEl>
                                        <p:attrNameLst>
                                          <p:attrName>ppt_x</p:attrName>
                                        </p:attrNameLst>
                                      </p:cBhvr>
                                      <p:tavLst>
                                        <p:tav tm="0">
                                          <p:val>
                                            <p:strVal val="#ppt_x-.2"/>
                                          </p:val>
                                        </p:tav>
                                        <p:tav tm="100000">
                                          <p:val>
                                            <p:strVal val="#ppt_x"/>
                                          </p:val>
                                        </p:tav>
                                      </p:tavLst>
                                    </p:anim>
                                    <p:anim calcmode="lin" valueType="num">
                                      <p:cBhvr>
                                        <p:cTn id="31" dur="1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32" dur="1000"/>
                                        <p:tgtEl>
                                          <p:spTgt spid="13"/>
                                        </p:tgtEl>
                                      </p:cBhvr>
                                    </p:animEffect>
                                  </p:childTnLst>
                                </p:cTn>
                              </p:par>
                              <p:par>
                                <p:cTn id="33" presetID="29"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anim calcmode="lin" valueType="num">
                                      <p:cBhvr>
                                        <p:cTn id="35" dur="1000" fill="hold"/>
                                        <p:tgtEl>
                                          <p:spTgt spid="53"/>
                                        </p:tgtEl>
                                        <p:attrNameLst>
                                          <p:attrName>ppt_x</p:attrName>
                                        </p:attrNameLst>
                                      </p:cBhvr>
                                      <p:tavLst>
                                        <p:tav tm="0">
                                          <p:val>
                                            <p:strVal val="#ppt_x-.2"/>
                                          </p:val>
                                        </p:tav>
                                        <p:tav tm="100000">
                                          <p:val>
                                            <p:strVal val="#ppt_x"/>
                                          </p:val>
                                        </p:tav>
                                      </p:tavLst>
                                    </p:anim>
                                    <p:anim calcmode="lin" valueType="num">
                                      <p:cBhvr>
                                        <p:cTn id="36" dur="1000" fill="hold"/>
                                        <p:tgtEl>
                                          <p:spTgt spid="53"/>
                                        </p:tgtEl>
                                        <p:attrNameLst>
                                          <p:attrName>ppt_y</p:attrName>
                                        </p:attrNameLst>
                                      </p:cBhvr>
                                      <p:tavLst>
                                        <p:tav tm="0">
                                          <p:val>
                                            <p:strVal val="#ppt_y"/>
                                          </p:val>
                                        </p:tav>
                                        <p:tav tm="100000">
                                          <p:val>
                                            <p:strVal val="#ppt_y"/>
                                          </p:val>
                                        </p:tav>
                                      </p:tavLst>
                                    </p:anim>
                                    <p:animEffect transition="in" filter="wipe(right)" prLst="gradientSize: 0.1">
                                      <p:cBhvr>
                                        <p:cTn id="37" dur="10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29"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1000" fill="hold"/>
                                        <p:tgtEl>
                                          <p:spTgt spid="16"/>
                                        </p:tgtEl>
                                        <p:attrNameLst>
                                          <p:attrName>ppt_x</p:attrName>
                                        </p:attrNameLst>
                                      </p:cBhvr>
                                      <p:tavLst>
                                        <p:tav tm="0">
                                          <p:val>
                                            <p:strVal val="#ppt_x-.2"/>
                                          </p:val>
                                        </p:tav>
                                        <p:tav tm="100000">
                                          <p:val>
                                            <p:strVal val="#ppt_x"/>
                                          </p:val>
                                        </p:tav>
                                      </p:tavLst>
                                    </p:anim>
                                    <p:anim calcmode="lin" valueType="num">
                                      <p:cBhvr>
                                        <p:cTn id="43" dur="10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44" dur="1000"/>
                                        <p:tgtEl>
                                          <p:spTgt spid="16"/>
                                        </p:tgtEl>
                                      </p:cBhvr>
                                    </p:animEffect>
                                  </p:childTnLst>
                                </p:cTn>
                              </p:par>
                              <p:par>
                                <p:cTn id="45" presetID="29"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p:cTn id="47" dur="1000" fill="hold"/>
                                        <p:tgtEl>
                                          <p:spTgt spid="17"/>
                                        </p:tgtEl>
                                        <p:attrNameLst>
                                          <p:attrName>ppt_x</p:attrName>
                                        </p:attrNameLst>
                                      </p:cBhvr>
                                      <p:tavLst>
                                        <p:tav tm="0">
                                          <p:val>
                                            <p:strVal val="#ppt_x-.2"/>
                                          </p:val>
                                        </p:tav>
                                        <p:tav tm="100000">
                                          <p:val>
                                            <p:strVal val="#ppt_x"/>
                                          </p:val>
                                        </p:tav>
                                      </p:tavLst>
                                    </p:anim>
                                    <p:anim calcmode="lin" valueType="num">
                                      <p:cBhvr>
                                        <p:cTn id="48" dur="1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49" dur="1000"/>
                                        <p:tgtEl>
                                          <p:spTgt spid="17"/>
                                        </p:tgtEl>
                                      </p:cBhvr>
                                    </p:animEffect>
                                  </p:childTnLst>
                                </p:cTn>
                              </p:par>
                              <p:par>
                                <p:cTn id="50" presetID="29"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p:cTn id="52" dur="1000" fill="hold"/>
                                        <p:tgtEl>
                                          <p:spTgt spid="20"/>
                                        </p:tgtEl>
                                        <p:attrNameLst>
                                          <p:attrName>ppt_x</p:attrName>
                                        </p:attrNameLst>
                                      </p:cBhvr>
                                      <p:tavLst>
                                        <p:tav tm="0">
                                          <p:val>
                                            <p:strVal val="#ppt_x-.2"/>
                                          </p:val>
                                        </p:tav>
                                        <p:tav tm="100000">
                                          <p:val>
                                            <p:strVal val="#ppt_x"/>
                                          </p:val>
                                        </p:tav>
                                      </p:tavLst>
                                    </p:anim>
                                    <p:anim calcmode="lin" valueType="num">
                                      <p:cBhvr>
                                        <p:cTn id="53" dur="10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54" dur="1000"/>
                                        <p:tgtEl>
                                          <p:spTgt spid="20"/>
                                        </p:tgtEl>
                                      </p:cBhvr>
                                    </p:animEffect>
                                  </p:childTnLst>
                                </p:cTn>
                              </p:par>
                              <p:par>
                                <p:cTn id="55" presetID="29"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anim calcmode="lin" valueType="num">
                                      <p:cBhvr>
                                        <p:cTn id="57" dur="1000" fill="hold"/>
                                        <p:tgtEl>
                                          <p:spTgt spid="54"/>
                                        </p:tgtEl>
                                        <p:attrNameLst>
                                          <p:attrName>ppt_x</p:attrName>
                                        </p:attrNameLst>
                                      </p:cBhvr>
                                      <p:tavLst>
                                        <p:tav tm="0">
                                          <p:val>
                                            <p:strVal val="#ppt_x-.2"/>
                                          </p:val>
                                        </p:tav>
                                        <p:tav tm="100000">
                                          <p:val>
                                            <p:strVal val="#ppt_x"/>
                                          </p:val>
                                        </p:tav>
                                      </p:tavLst>
                                    </p:anim>
                                    <p:anim calcmode="lin" valueType="num">
                                      <p:cBhvr>
                                        <p:cTn id="58" dur="1000" fill="hold"/>
                                        <p:tgtEl>
                                          <p:spTgt spid="54"/>
                                        </p:tgtEl>
                                        <p:attrNameLst>
                                          <p:attrName>ppt_y</p:attrName>
                                        </p:attrNameLst>
                                      </p:cBhvr>
                                      <p:tavLst>
                                        <p:tav tm="0">
                                          <p:val>
                                            <p:strVal val="#ppt_y"/>
                                          </p:val>
                                        </p:tav>
                                        <p:tav tm="100000">
                                          <p:val>
                                            <p:strVal val="#ppt_y"/>
                                          </p:val>
                                        </p:tav>
                                      </p:tavLst>
                                    </p:anim>
                                    <p:animEffect transition="in" filter="wipe(right)" prLst="gradientSize: 0.1">
                                      <p:cBhvr>
                                        <p:cTn id="59" dur="1000"/>
                                        <p:tgtEl>
                                          <p:spTgt spid="54"/>
                                        </p:tgtEl>
                                      </p:cBhvr>
                                    </p:animEffect>
                                  </p:childTnLst>
                                </p:cTn>
                              </p:par>
                            </p:childTnLst>
                          </p:cTn>
                        </p:par>
                      </p:childTnLst>
                    </p:cTn>
                  </p:par>
                  <p:par>
                    <p:cTn id="60" fill="hold">
                      <p:stCondLst>
                        <p:cond delay="indefinite"/>
                      </p:stCondLst>
                      <p:childTnLst>
                        <p:par>
                          <p:cTn id="61" fill="hold">
                            <p:stCondLst>
                              <p:cond delay="0"/>
                            </p:stCondLst>
                            <p:childTnLst>
                              <p:par>
                                <p:cTn id="62" presetID="29" presetClass="entr" presetSubtype="0" fill="hold" nodeType="clickEffect">
                                  <p:stCondLst>
                                    <p:cond delay="0"/>
                                  </p:stCondLst>
                                  <p:childTnLst>
                                    <p:set>
                                      <p:cBhvr>
                                        <p:cTn id="63" dur="1" fill="hold">
                                          <p:stCondLst>
                                            <p:cond delay="0"/>
                                          </p:stCondLst>
                                        </p:cTn>
                                        <p:tgtEl>
                                          <p:spTgt spid="6"/>
                                        </p:tgtEl>
                                        <p:attrNameLst>
                                          <p:attrName>style.visibility</p:attrName>
                                        </p:attrNameLst>
                                      </p:cBhvr>
                                      <p:to>
                                        <p:strVal val="visible"/>
                                      </p:to>
                                    </p:set>
                                    <p:anim calcmode="lin" valueType="num">
                                      <p:cBhvr>
                                        <p:cTn id="64" dur="1000" fill="hold"/>
                                        <p:tgtEl>
                                          <p:spTgt spid="6"/>
                                        </p:tgtEl>
                                        <p:attrNameLst>
                                          <p:attrName>ppt_x</p:attrName>
                                        </p:attrNameLst>
                                      </p:cBhvr>
                                      <p:tavLst>
                                        <p:tav tm="0">
                                          <p:val>
                                            <p:strVal val="#ppt_x-.2"/>
                                          </p:val>
                                        </p:tav>
                                        <p:tav tm="100000">
                                          <p:val>
                                            <p:strVal val="#ppt_x"/>
                                          </p:val>
                                        </p:tav>
                                      </p:tavLst>
                                    </p:anim>
                                    <p:anim calcmode="lin" valueType="num">
                                      <p:cBhvr>
                                        <p:cTn id="65"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66" dur="1000"/>
                                        <p:tgtEl>
                                          <p:spTgt spid="6"/>
                                        </p:tgtEl>
                                      </p:cBhvr>
                                    </p:animEffect>
                                  </p:childTnLst>
                                </p:cTn>
                              </p:par>
                              <p:par>
                                <p:cTn id="67" presetID="29" presetClass="entr" presetSubtype="0" fill="hold" nodeType="withEffect">
                                  <p:stCondLst>
                                    <p:cond delay="0"/>
                                  </p:stCondLst>
                                  <p:childTnLst>
                                    <p:set>
                                      <p:cBhvr>
                                        <p:cTn id="68" dur="1" fill="hold">
                                          <p:stCondLst>
                                            <p:cond delay="0"/>
                                          </p:stCondLst>
                                        </p:cTn>
                                        <p:tgtEl>
                                          <p:spTgt spid="8"/>
                                        </p:tgtEl>
                                        <p:attrNameLst>
                                          <p:attrName>style.visibility</p:attrName>
                                        </p:attrNameLst>
                                      </p:cBhvr>
                                      <p:to>
                                        <p:strVal val="visible"/>
                                      </p:to>
                                    </p:set>
                                    <p:anim calcmode="lin" valueType="num">
                                      <p:cBhvr>
                                        <p:cTn id="69" dur="1000" fill="hold"/>
                                        <p:tgtEl>
                                          <p:spTgt spid="8"/>
                                        </p:tgtEl>
                                        <p:attrNameLst>
                                          <p:attrName>ppt_x</p:attrName>
                                        </p:attrNameLst>
                                      </p:cBhvr>
                                      <p:tavLst>
                                        <p:tav tm="0">
                                          <p:val>
                                            <p:strVal val="#ppt_x-.2"/>
                                          </p:val>
                                        </p:tav>
                                        <p:tav tm="100000">
                                          <p:val>
                                            <p:strVal val="#ppt_x"/>
                                          </p:val>
                                        </p:tav>
                                      </p:tavLst>
                                    </p:anim>
                                    <p:anim calcmode="lin" valueType="num">
                                      <p:cBhvr>
                                        <p:cTn id="70"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71" dur="1000"/>
                                        <p:tgtEl>
                                          <p:spTgt spid="8"/>
                                        </p:tgtEl>
                                      </p:cBhvr>
                                    </p:animEffect>
                                  </p:childTnLst>
                                </p:cTn>
                              </p:par>
                              <p:par>
                                <p:cTn id="72" presetID="29" presetClass="entr" presetSubtype="0" fill="hold"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p:cTn id="74" dur="1000" fill="hold"/>
                                        <p:tgtEl>
                                          <p:spTgt spid="32"/>
                                        </p:tgtEl>
                                        <p:attrNameLst>
                                          <p:attrName>ppt_x</p:attrName>
                                        </p:attrNameLst>
                                      </p:cBhvr>
                                      <p:tavLst>
                                        <p:tav tm="0">
                                          <p:val>
                                            <p:strVal val="#ppt_x-.2"/>
                                          </p:val>
                                        </p:tav>
                                        <p:tav tm="100000">
                                          <p:val>
                                            <p:strVal val="#ppt_x"/>
                                          </p:val>
                                        </p:tav>
                                      </p:tavLst>
                                    </p:anim>
                                    <p:anim calcmode="lin" valueType="num">
                                      <p:cBhvr>
                                        <p:cTn id="75" dur="1000" fill="hold"/>
                                        <p:tgtEl>
                                          <p:spTgt spid="32"/>
                                        </p:tgtEl>
                                        <p:attrNameLst>
                                          <p:attrName>ppt_y</p:attrName>
                                        </p:attrNameLst>
                                      </p:cBhvr>
                                      <p:tavLst>
                                        <p:tav tm="0">
                                          <p:val>
                                            <p:strVal val="#ppt_y"/>
                                          </p:val>
                                        </p:tav>
                                        <p:tav tm="100000">
                                          <p:val>
                                            <p:strVal val="#ppt_y"/>
                                          </p:val>
                                        </p:tav>
                                      </p:tavLst>
                                    </p:anim>
                                    <p:animEffect transition="in" filter="wipe(right)" prLst="gradientSize: 0.1">
                                      <p:cBhvr>
                                        <p:cTn id="76" dur="1000"/>
                                        <p:tgtEl>
                                          <p:spTgt spid="32"/>
                                        </p:tgtEl>
                                      </p:cBhvr>
                                    </p:animEffect>
                                  </p:childTnLst>
                                </p:cTn>
                              </p:par>
                              <p:par>
                                <p:cTn id="77" presetID="29" presetClass="entr" presetSubtype="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p:cTn id="79" dur="1000" fill="hold"/>
                                        <p:tgtEl>
                                          <p:spTgt spid="22"/>
                                        </p:tgtEl>
                                        <p:attrNameLst>
                                          <p:attrName>ppt_x</p:attrName>
                                        </p:attrNameLst>
                                      </p:cBhvr>
                                      <p:tavLst>
                                        <p:tav tm="0">
                                          <p:val>
                                            <p:strVal val="#ppt_x-.2"/>
                                          </p:val>
                                        </p:tav>
                                        <p:tav tm="100000">
                                          <p:val>
                                            <p:strVal val="#ppt_x"/>
                                          </p:val>
                                        </p:tav>
                                      </p:tavLst>
                                    </p:anim>
                                    <p:anim calcmode="lin" valueType="num">
                                      <p:cBhvr>
                                        <p:cTn id="80" dur="10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8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12" grpId="0"/>
      <p:bldP spid="12" grpId="1"/>
      <p:bldP spid="53" grpId="0"/>
      <p:bldP spid="53" grpId="1"/>
      <p:bldP spid="54" grpId="0"/>
      <p:bldP spid="54" grpId="1"/>
      <p:bldP spid="22" grpId="0"/>
      <p:bldP spid="2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3"/>
          <p:cNvSpPr txBox="1"/>
          <p:nvPr/>
        </p:nvSpPr>
        <p:spPr>
          <a:xfrm>
            <a:off x="2259630" y="4638447"/>
            <a:ext cx="8796655" cy="2070735"/>
          </a:xfrm>
          <a:prstGeom prst="rect">
            <a:avLst/>
          </a:prstGeom>
        </p:spPr>
        <p:txBody>
          <a:bodyPr lIns="0" tIns="0" rIns="0" bIns="0" rtlCol="0" anchor="t">
            <a:noAutofit/>
          </a:bodyPr>
          <a:lstStyle/>
          <a:p>
            <a:pPr>
              <a:lnSpc>
                <a:spcPct val="150000"/>
              </a:lnSpc>
            </a:pPr>
            <a:r>
              <a:rPr lang="en-VN" sz="4400" b="1" dirty="0">
                <a:solidFill>
                  <a:srgbClr val="56AAF0"/>
                </a:solidFill>
                <a:latin typeface="Apple Braille" pitchFamily="2" charset="0"/>
              </a:rPr>
              <a:t>TỔNG QUAN VỀ HỆ THỐNG</a:t>
            </a:r>
          </a:p>
          <a:p>
            <a:pPr>
              <a:lnSpc>
                <a:spcPct val="150000"/>
              </a:lnSpc>
            </a:pPr>
            <a:r>
              <a:rPr lang="en-VN" sz="4400" b="1" dirty="0">
                <a:solidFill>
                  <a:srgbClr val="56AAF0"/>
                </a:solidFill>
                <a:latin typeface="Apple Braille" pitchFamily="2" charset="0"/>
              </a:rPr>
              <a:t>KINH DOANH THÔNG MINH </a:t>
            </a:r>
          </a:p>
          <a:p>
            <a:pPr>
              <a:lnSpc>
                <a:spcPct val="150000"/>
              </a:lnSpc>
            </a:pPr>
            <a:r>
              <a:rPr lang="en-VN" sz="4400" b="1" dirty="0">
                <a:solidFill>
                  <a:srgbClr val="56AAF0"/>
                </a:solidFill>
                <a:latin typeface="Apple Braille" pitchFamily="2" charset="0"/>
              </a:rPr>
              <a:t>&amp; QUẢN LÝ CHUỖI CUNG ỨNG</a:t>
            </a:r>
          </a:p>
        </p:txBody>
      </p:sp>
      <p:sp>
        <p:nvSpPr>
          <p:cNvPr id="2" name="Freeform 2"/>
          <p:cNvSpPr/>
          <p:nvPr/>
        </p:nvSpPr>
        <p:spPr>
          <a:xfrm rot="5400000">
            <a:off x="-2744617" y="2478033"/>
            <a:ext cx="10522735" cy="5490954"/>
          </a:xfrm>
          <a:custGeom>
            <a:avLst/>
            <a:gdLst/>
            <a:ahLst/>
            <a:cxnLst/>
            <a:rect l="l" t="t" r="r" b="b"/>
            <a:pathLst>
              <a:path w="10522735" h="5490954">
                <a:moveTo>
                  <a:pt x="0" y="0"/>
                </a:moveTo>
                <a:lnTo>
                  <a:pt x="10522734" y="0"/>
                </a:lnTo>
                <a:lnTo>
                  <a:pt x="10522734" y="5490954"/>
                </a:lnTo>
                <a:lnTo>
                  <a:pt x="0" y="54909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grpSp>
        <p:nvGrpSpPr>
          <p:cNvPr id="3" name="Group 3"/>
          <p:cNvGrpSpPr/>
          <p:nvPr/>
        </p:nvGrpSpPr>
        <p:grpSpPr>
          <a:xfrm>
            <a:off x="7065141" y="8217105"/>
            <a:ext cx="7009358" cy="1398154"/>
            <a:chOff x="0" y="0"/>
            <a:chExt cx="9345810" cy="1864205"/>
          </a:xfrm>
        </p:grpSpPr>
        <p:grpSp>
          <p:nvGrpSpPr>
            <p:cNvPr id="4" name="Group 4"/>
            <p:cNvGrpSpPr/>
            <p:nvPr/>
          </p:nvGrpSpPr>
          <p:grpSpPr>
            <a:xfrm>
              <a:off x="0" y="0"/>
              <a:ext cx="9345810" cy="1546271"/>
              <a:chOff x="0" y="0"/>
              <a:chExt cx="1250766" cy="206940"/>
            </a:xfrm>
          </p:grpSpPr>
          <p:sp>
            <p:nvSpPr>
              <p:cNvPr id="5" name="Freeform 5"/>
              <p:cNvSpPr/>
              <p:nvPr/>
            </p:nvSpPr>
            <p:spPr>
              <a:xfrm>
                <a:off x="18844" y="0"/>
                <a:ext cx="1213078" cy="206940"/>
              </a:xfrm>
              <a:custGeom>
                <a:avLst/>
                <a:gdLst/>
                <a:ahLst/>
                <a:cxnLst/>
                <a:rect l="l" t="t" r="r" b="b"/>
                <a:pathLst>
                  <a:path w="1213078" h="206940">
                    <a:moveTo>
                      <a:pt x="218760" y="0"/>
                    </a:moveTo>
                    <a:lnTo>
                      <a:pt x="1197518" y="0"/>
                    </a:lnTo>
                    <a:cubicBezTo>
                      <a:pt x="1203332" y="0"/>
                      <a:pt x="1208579" y="3488"/>
                      <a:pt x="1210829" y="8850"/>
                    </a:cubicBezTo>
                    <a:cubicBezTo>
                      <a:pt x="1213078" y="14212"/>
                      <a:pt x="1211891" y="20399"/>
                      <a:pt x="1207817" y="24548"/>
                    </a:cubicBezTo>
                    <a:lnTo>
                      <a:pt x="1052827" y="182392"/>
                    </a:lnTo>
                    <a:cubicBezTo>
                      <a:pt x="1037408" y="198094"/>
                      <a:pt x="1016325" y="206940"/>
                      <a:pt x="994318" y="206940"/>
                    </a:cubicBezTo>
                    <a:lnTo>
                      <a:pt x="15560" y="206940"/>
                    </a:lnTo>
                    <a:cubicBezTo>
                      <a:pt x="9746" y="206940"/>
                      <a:pt x="4499" y="203452"/>
                      <a:pt x="2249" y="198090"/>
                    </a:cubicBezTo>
                    <a:cubicBezTo>
                      <a:pt x="0" y="192728"/>
                      <a:pt x="1187" y="186541"/>
                      <a:pt x="5261" y="182392"/>
                    </a:cubicBezTo>
                    <a:lnTo>
                      <a:pt x="160251" y="24548"/>
                    </a:lnTo>
                    <a:cubicBezTo>
                      <a:pt x="175670" y="8846"/>
                      <a:pt x="196753" y="0"/>
                      <a:pt x="218760" y="0"/>
                    </a:cubicBezTo>
                    <a:close/>
                  </a:path>
                </a:pathLst>
              </a:custGeom>
              <a:solidFill>
                <a:srgbClr val="3275C5"/>
              </a:solidFill>
            </p:spPr>
            <p:txBody>
              <a:bodyPr/>
              <a:lstStyle/>
              <a:p>
                <a:endParaRPr lang="en-VN"/>
              </a:p>
            </p:txBody>
          </p:sp>
          <p:sp>
            <p:nvSpPr>
              <p:cNvPr id="6" name="TextBox 6"/>
              <p:cNvSpPr txBox="1"/>
              <p:nvPr/>
            </p:nvSpPr>
            <p:spPr>
              <a:xfrm>
                <a:off x="101600" y="19050"/>
                <a:ext cx="1047566" cy="187890"/>
              </a:xfrm>
              <a:prstGeom prst="rect">
                <a:avLst/>
              </a:prstGeom>
            </p:spPr>
            <p:txBody>
              <a:bodyPr lIns="50800" tIns="50800" rIns="50800" bIns="50800" rtlCol="0" anchor="ctr"/>
              <a:lstStyle/>
              <a:p>
                <a:pPr algn="ctr">
                  <a:lnSpc>
                    <a:spcPts val="1995"/>
                  </a:lnSpc>
                </a:pPr>
                <a:endParaRPr/>
              </a:p>
            </p:txBody>
          </p:sp>
        </p:grpSp>
        <p:grpSp>
          <p:nvGrpSpPr>
            <p:cNvPr id="7" name="Group 7"/>
            <p:cNvGrpSpPr/>
            <p:nvPr/>
          </p:nvGrpSpPr>
          <p:grpSpPr>
            <a:xfrm>
              <a:off x="4451974" y="1170495"/>
              <a:ext cx="4192850" cy="693710"/>
              <a:chOff x="0" y="0"/>
              <a:chExt cx="1250766" cy="206940"/>
            </a:xfrm>
          </p:grpSpPr>
          <p:sp>
            <p:nvSpPr>
              <p:cNvPr id="8" name="Freeform 8"/>
              <p:cNvSpPr/>
              <p:nvPr/>
            </p:nvSpPr>
            <p:spPr>
              <a:xfrm>
                <a:off x="22107" y="0"/>
                <a:ext cx="1206553" cy="206940"/>
              </a:xfrm>
              <a:custGeom>
                <a:avLst/>
                <a:gdLst/>
                <a:ahLst/>
                <a:cxnLst/>
                <a:rect l="l" t="t" r="r" b="b"/>
                <a:pathLst>
                  <a:path w="1206553" h="206940">
                    <a:moveTo>
                      <a:pt x="221454" y="0"/>
                    </a:moveTo>
                    <a:lnTo>
                      <a:pt x="1188298" y="0"/>
                    </a:lnTo>
                    <a:cubicBezTo>
                      <a:pt x="1195119" y="0"/>
                      <a:pt x="1201274" y="4093"/>
                      <a:pt x="1203913" y="10382"/>
                    </a:cubicBezTo>
                    <a:cubicBezTo>
                      <a:pt x="1206552" y="16672"/>
                      <a:pt x="1205160" y="23932"/>
                      <a:pt x="1200381" y="28799"/>
                    </a:cubicBezTo>
                    <a:lnTo>
                      <a:pt x="1053737" y="178141"/>
                    </a:lnTo>
                    <a:cubicBezTo>
                      <a:pt x="1035649" y="196563"/>
                      <a:pt x="1010915" y="206940"/>
                      <a:pt x="985098" y="206940"/>
                    </a:cubicBezTo>
                    <a:lnTo>
                      <a:pt x="18254" y="206940"/>
                    </a:lnTo>
                    <a:cubicBezTo>
                      <a:pt x="11433" y="206940"/>
                      <a:pt x="5278" y="202848"/>
                      <a:pt x="2639" y="196558"/>
                    </a:cubicBezTo>
                    <a:cubicBezTo>
                      <a:pt x="0" y="190268"/>
                      <a:pt x="1392" y="183008"/>
                      <a:pt x="6171" y="178141"/>
                    </a:cubicBezTo>
                    <a:lnTo>
                      <a:pt x="152815" y="28799"/>
                    </a:lnTo>
                    <a:cubicBezTo>
                      <a:pt x="170903" y="10377"/>
                      <a:pt x="195637" y="0"/>
                      <a:pt x="221454" y="0"/>
                    </a:cubicBezTo>
                    <a:close/>
                  </a:path>
                </a:pathLst>
              </a:custGeom>
              <a:solidFill>
                <a:srgbClr val="64CAF4"/>
              </a:solidFill>
            </p:spPr>
            <p:txBody>
              <a:bodyPr/>
              <a:lstStyle/>
              <a:p>
                <a:endParaRPr lang="en-VN"/>
              </a:p>
            </p:txBody>
          </p:sp>
          <p:sp>
            <p:nvSpPr>
              <p:cNvPr id="9" name="TextBox 9"/>
              <p:cNvSpPr txBox="1"/>
              <p:nvPr/>
            </p:nvSpPr>
            <p:spPr>
              <a:xfrm>
                <a:off x="101600" y="19050"/>
                <a:ext cx="1047566" cy="187890"/>
              </a:xfrm>
              <a:prstGeom prst="rect">
                <a:avLst/>
              </a:prstGeom>
            </p:spPr>
            <p:txBody>
              <a:bodyPr lIns="50800" tIns="50800" rIns="50800" bIns="50800" rtlCol="0" anchor="ctr"/>
              <a:lstStyle/>
              <a:p>
                <a:pPr algn="ctr">
                  <a:lnSpc>
                    <a:spcPts val="1995"/>
                  </a:lnSpc>
                </a:pPr>
                <a:endParaRPr/>
              </a:p>
            </p:txBody>
          </p:sp>
        </p:grpSp>
      </p:grpSp>
      <p:sp>
        <p:nvSpPr>
          <p:cNvPr id="11" name="Freeform 11"/>
          <p:cNvSpPr/>
          <p:nvPr/>
        </p:nvSpPr>
        <p:spPr>
          <a:xfrm>
            <a:off x="12047669" y="8366125"/>
            <a:ext cx="816115" cy="752380"/>
          </a:xfrm>
          <a:custGeom>
            <a:avLst/>
            <a:gdLst/>
            <a:ahLst/>
            <a:cxnLst/>
            <a:rect l="l" t="t" r="r" b="b"/>
            <a:pathLst>
              <a:path w="816115" h="752380">
                <a:moveTo>
                  <a:pt x="0" y="0"/>
                </a:moveTo>
                <a:lnTo>
                  <a:pt x="816115" y="0"/>
                </a:lnTo>
                <a:lnTo>
                  <a:pt x="816115" y="752380"/>
                </a:lnTo>
                <a:lnTo>
                  <a:pt x="0" y="752380"/>
                </a:lnTo>
                <a:lnTo>
                  <a:pt x="0" y="0"/>
                </a:lnTo>
                <a:close/>
              </a:path>
            </a:pathLst>
          </a:custGeom>
          <a:blipFill>
            <a:blip r:embed="rId4"/>
            <a:stretch>
              <a:fillRect/>
            </a:stretch>
          </a:blipFill>
        </p:spPr>
        <p:txBody>
          <a:bodyPr/>
          <a:lstStyle/>
          <a:p>
            <a:endParaRPr lang="en-VN"/>
          </a:p>
        </p:txBody>
      </p:sp>
      <p:sp>
        <p:nvSpPr>
          <p:cNvPr id="12" name="TextBox 12"/>
          <p:cNvSpPr txBox="1"/>
          <p:nvPr/>
        </p:nvSpPr>
        <p:spPr>
          <a:xfrm>
            <a:off x="2259630" y="3344182"/>
            <a:ext cx="3553460" cy="1269899"/>
          </a:xfrm>
          <a:prstGeom prst="rect">
            <a:avLst/>
          </a:prstGeom>
        </p:spPr>
        <p:txBody>
          <a:bodyPr wrap="square" lIns="0" tIns="0" rIns="0" bIns="0" rtlCol="0" anchor="t">
            <a:spAutoFit/>
          </a:bodyPr>
          <a:lstStyle/>
          <a:p>
            <a:pPr algn="l">
              <a:lnSpc>
                <a:spcPts val="11200"/>
              </a:lnSpc>
            </a:pPr>
            <a:r>
              <a:rPr lang="en-US" sz="6600" dirty="0">
                <a:solidFill>
                  <a:srgbClr val="3275C5"/>
                </a:solidFill>
                <a:latin typeface="Apple Braille" pitchFamily="2" charset="0"/>
                <a:cs typeface="Arial" panose="020B0604020202020204" pitchFamily="34" charset="0"/>
              </a:rPr>
              <a:t>PHẦN 2</a:t>
            </a:r>
          </a:p>
        </p:txBody>
      </p:sp>
      <p:grpSp>
        <p:nvGrpSpPr>
          <p:cNvPr id="14" name="Group 14"/>
          <p:cNvGrpSpPr/>
          <p:nvPr/>
        </p:nvGrpSpPr>
        <p:grpSpPr>
          <a:xfrm>
            <a:off x="9846990" y="1111003"/>
            <a:ext cx="6733218" cy="5830663"/>
            <a:chOff x="0" y="0"/>
            <a:chExt cx="4282440" cy="3708400"/>
          </a:xfrm>
        </p:grpSpPr>
        <p:sp>
          <p:nvSpPr>
            <p:cNvPr id="15" name="Freeform 1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72052" t="-10460" b="-10460"/>
              </a:stretch>
            </a:blipFill>
          </p:spPr>
          <p:txBody>
            <a:bodyPr/>
            <a:lstStyle/>
            <a:p>
              <a:endParaRPr lang="en-VN"/>
            </a:p>
          </p:txBody>
        </p:sp>
      </p:grpSp>
      <p:grpSp>
        <p:nvGrpSpPr>
          <p:cNvPr id="16" name="Group 16"/>
          <p:cNvGrpSpPr/>
          <p:nvPr/>
        </p:nvGrpSpPr>
        <p:grpSpPr>
          <a:xfrm>
            <a:off x="15243467" y="4172893"/>
            <a:ext cx="6406877" cy="5505910"/>
            <a:chOff x="0" y="0"/>
            <a:chExt cx="812800" cy="698500"/>
          </a:xfrm>
        </p:grpSpPr>
        <p:sp>
          <p:nvSpPr>
            <p:cNvPr id="17" name="Freeform 1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1B70E1">
                    <a:alpha val="40000"/>
                  </a:srgbClr>
                </a:gs>
                <a:gs pos="100000">
                  <a:srgbClr val="9CF4F8">
                    <a:alpha val="40000"/>
                  </a:srgbClr>
                </a:gs>
              </a:gsLst>
              <a:lin ang="0"/>
            </a:gradFill>
          </p:spPr>
          <p:txBody>
            <a:bodyPr/>
            <a:lstStyle/>
            <a:p>
              <a:endParaRPr lang="en-VN"/>
            </a:p>
          </p:txBody>
        </p:sp>
        <p:sp>
          <p:nvSpPr>
            <p:cNvPr id="18" name="TextBox 18"/>
            <p:cNvSpPr txBox="1"/>
            <p:nvPr/>
          </p:nvSpPr>
          <p:spPr>
            <a:xfrm>
              <a:off x="114300" y="-28575"/>
              <a:ext cx="584200" cy="727075"/>
            </a:xfrm>
            <a:prstGeom prst="rect">
              <a:avLst/>
            </a:prstGeom>
          </p:spPr>
          <p:txBody>
            <a:bodyPr lIns="50800" tIns="50800" rIns="50800" bIns="50800" rtlCol="0" anchor="ctr"/>
            <a:lstStyle/>
            <a:p>
              <a:pPr algn="ctr">
                <a:lnSpc>
                  <a:spcPts val="2660"/>
                </a:lnSpc>
                <a:spcBef>
                  <a:spcPct val="0"/>
                </a:spcBef>
              </a:pPr>
              <a:endParaRPr/>
            </a:p>
          </p:txBody>
        </p:sp>
      </p:grpSp>
      <p:grpSp>
        <p:nvGrpSpPr>
          <p:cNvPr id="19" name="Group 19"/>
          <p:cNvGrpSpPr/>
          <p:nvPr/>
        </p:nvGrpSpPr>
        <p:grpSpPr>
          <a:xfrm>
            <a:off x="15046752" y="-2046358"/>
            <a:ext cx="6733218" cy="5830663"/>
            <a:chOff x="0" y="0"/>
            <a:chExt cx="4282440" cy="3708400"/>
          </a:xfrm>
        </p:grpSpPr>
        <p:sp>
          <p:nvSpPr>
            <p:cNvPr id="20" name="Freeform 20"/>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25631" r="-4262"/>
              </a:stretch>
            </a:blipFill>
          </p:spPr>
          <p:txBody>
            <a:bodyPr/>
            <a:lstStyle/>
            <a:p>
              <a:endParaRPr lang="en-VN"/>
            </a:p>
          </p:txBody>
        </p:sp>
      </p:grpSp>
      <p:grpSp>
        <p:nvGrpSpPr>
          <p:cNvPr id="21" name="Group 21"/>
          <p:cNvGrpSpPr/>
          <p:nvPr/>
        </p:nvGrpSpPr>
        <p:grpSpPr>
          <a:xfrm>
            <a:off x="9973825" y="-4830539"/>
            <a:ext cx="6479547" cy="5568361"/>
            <a:chOff x="0" y="0"/>
            <a:chExt cx="812800" cy="698500"/>
          </a:xfrm>
        </p:grpSpPr>
        <p:sp>
          <p:nvSpPr>
            <p:cNvPr id="22" name="Freeform 2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1B70E1">
                    <a:alpha val="40000"/>
                  </a:srgbClr>
                </a:gs>
                <a:gs pos="100000">
                  <a:srgbClr val="9CF4F8">
                    <a:alpha val="40000"/>
                  </a:srgbClr>
                </a:gs>
              </a:gsLst>
              <a:lin ang="0"/>
            </a:gradFill>
          </p:spPr>
          <p:txBody>
            <a:bodyPr/>
            <a:lstStyle/>
            <a:p>
              <a:endParaRPr lang="en-VN"/>
            </a:p>
          </p:txBody>
        </p:sp>
        <p:sp>
          <p:nvSpPr>
            <p:cNvPr id="23" name="TextBox 23"/>
            <p:cNvSpPr txBox="1"/>
            <p:nvPr/>
          </p:nvSpPr>
          <p:spPr>
            <a:xfrm>
              <a:off x="114300" y="-28575"/>
              <a:ext cx="584200" cy="727075"/>
            </a:xfrm>
            <a:prstGeom prst="rect">
              <a:avLst/>
            </a:prstGeom>
          </p:spPr>
          <p:txBody>
            <a:bodyPr lIns="50800" tIns="50800" rIns="50800" bIns="50800" rtlCol="0" anchor="ctr"/>
            <a:lstStyle/>
            <a:p>
              <a:pPr algn="ctr">
                <a:lnSpc>
                  <a:spcPts val="2660"/>
                </a:lnSpc>
                <a:spcBef>
                  <a:spcPct val="0"/>
                </a:spcBef>
              </a:pPr>
              <a:endParaRPr/>
            </a:p>
          </p:txBody>
        </p:sp>
      </p:grpSp>
      <p:cxnSp>
        <p:nvCxnSpPr>
          <p:cNvPr id="27" name="Google Shape;117;p3"/>
          <p:cNvCxnSpPr/>
          <p:nvPr/>
        </p:nvCxnSpPr>
        <p:spPr>
          <a:xfrm>
            <a:off x="2339459" y="7682520"/>
            <a:ext cx="8387080" cy="0"/>
          </a:xfrm>
          <a:prstGeom prst="straightConnector1">
            <a:avLst/>
          </a:prstGeom>
          <a:noFill/>
          <a:ln w="38100" cap="flat" cmpd="sng">
            <a:solidFill>
              <a:srgbClr val="004AAD"/>
            </a:solidFill>
            <a:prstDash val="solid"/>
            <a:round/>
            <a:headEnd type="none" w="sm" len="sm"/>
            <a:tailEnd type="none" w="sm" len="sm"/>
          </a:ln>
        </p:spPr>
      </p:cxnSp>
      <p:cxnSp>
        <p:nvCxnSpPr>
          <p:cNvPr id="28" name="Google Shape;117;p3"/>
          <p:cNvCxnSpPr/>
          <p:nvPr/>
        </p:nvCxnSpPr>
        <p:spPr>
          <a:xfrm>
            <a:off x="2259630" y="4667430"/>
            <a:ext cx="6934200" cy="23495"/>
          </a:xfrm>
          <a:prstGeom prst="straightConnector1">
            <a:avLst/>
          </a:prstGeom>
          <a:noFill/>
          <a:ln w="38100" cap="flat" cmpd="sng">
            <a:solidFill>
              <a:srgbClr val="004AAD"/>
            </a:solidFill>
            <a:prstDash val="solid"/>
            <a:round/>
            <a:headEnd type="none" w="sm" len="sm"/>
            <a:tailEnd type="none" w="sm" len="sm"/>
          </a:ln>
        </p:spPr>
      </p:cxnSp>
      <p:sp>
        <p:nvSpPr>
          <p:cNvPr id="29" name="Freeform 18"/>
          <p:cNvSpPr/>
          <p:nvPr/>
        </p:nvSpPr>
        <p:spPr>
          <a:xfrm rot="20275352">
            <a:off x="3408302" y="-2596798"/>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VN"/>
          </a:p>
        </p:txBody>
      </p:sp>
      <p:sp>
        <p:nvSpPr>
          <p:cNvPr id="30" name="Freeform 17"/>
          <p:cNvSpPr/>
          <p:nvPr/>
        </p:nvSpPr>
        <p:spPr>
          <a:xfrm rot="2984660">
            <a:off x="12720002" y="8925402"/>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VN"/>
          </a:p>
        </p:txBody>
      </p:sp>
      <p:sp>
        <p:nvSpPr>
          <p:cNvPr id="25" name="Text Box 24"/>
          <p:cNvSpPr txBox="1"/>
          <p:nvPr/>
        </p:nvSpPr>
        <p:spPr>
          <a:xfrm>
            <a:off x="789940" y="10667365"/>
            <a:ext cx="6096000" cy="368300"/>
          </a:xfrm>
          <a:prstGeom prst="rect">
            <a:avLst/>
          </a:prstGeom>
          <a:noFill/>
        </p:spPr>
        <p:txBody>
          <a:bodyPr wrap="square" rtlCol="0">
            <a:spAutoFit/>
          </a:bodyPr>
          <a:lstStyle/>
          <a:p>
            <a:pPr marL="285750" indent="-285750">
              <a:buFont typeface="Arial" panose="020B0604020202020204" pitchFamily="34" charset="0"/>
              <a:buChar char="•"/>
            </a:pPr>
            <a:endParaRPr lang="en-US"/>
          </a:p>
        </p:txBody>
      </p:sp>
      <p:pic>
        <p:nvPicPr>
          <p:cNvPr id="26" name="Picture 25" descr="A logo with a globe and text&#10;&#10;Description automatically generated">
            <a:extLst>
              <a:ext uri="{FF2B5EF4-FFF2-40B4-BE49-F238E27FC236}">
                <a16:creationId xmlns:a16="http://schemas.microsoft.com/office/drawing/2014/main" id="{C311EE75-9D61-4B71-07BE-EC8FE8950238}"/>
              </a:ext>
            </a:extLst>
          </p:cNvPr>
          <p:cNvPicPr>
            <a:picLocks noChangeAspect="1"/>
          </p:cNvPicPr>
          <p:nvPr/>
        </p:nvPicPr>
        <p:blipFill>
          <a:blip r:embed="rId9"/>
          <a:stretch>
            <a:fillRect/>
          </a:stretch>
        </p:blipFill>
        <p:spPr>
          <a:xfrm>
            <a:off x="762913" y="497322"/>
            <a:ext cx="1501235" cy="1501235"/>
          </a:xfrm>
          <a:prstGeom prst="rect">
            <a:avLst/>
          </a:prstGeom>
        </p:spPr>
      </p:pic>
    </p:spTree>
    <p:extLst>
      <p:ext uri="{BB962C8B-B14F-4D97-AF65-F5344CB8AC3E}">
        <p14:creationId xmlns:p14="http://schemas.microsoft.com/office/powerpoint/2010/main" val="1996493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Google Shape;160;p5"/>
          <p:cNvCxnSpPr/>
          <p:nvPr/>
        </p:nvCxnSpPr>
        <p:spPr>
          <a:xfrm flipV="1">
            <a:off x="1883380" y="1031849"/>
            <a:ext cx="9982200" cy="28575"/>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grpSp>
        <p:nvGrpSpPr>
          <p:cNvPr id="11" name="Group 10"/>
          <p:cNvGrpSpPr/>
          <p:nvPr/>
        </p:nvGrpSpPr>
        <p:grpSpPr>
          <a:xfrm>
            <a:off x="596779" y="88984"/>
            <a:ext cx="1421130" cy="1421130"/>
            <a:chOff x="4440" y="2235"/>
            <a:chExt cx="2238" cy="2238"/>
          </a:xfrm>
        </p:grpSpPr>
        <p:sp>
          <p:nvSpPr>
            <p:cNvPr id="37" name="Oval 36"/>
            <p:cNvSpPr/>
            <p:nvPr/>
          </p:nvSpPr>
          <p:spPr>
            <a:xfrm>
              <a:off x="4440" y="2235"/>
              <a:ext cx="2238" cy="2238"/>
            </a:xfrm>
            <a:prstGeom prst="ellipse">
              <a:avLst/>
            </a:prstGeom>
            <a:solidFill>
              <a:schemeClr val="bg1"/>
            </a:solidFill>
          </p:spPr>
          <p:style>
            <a:lnRef idx="0">
              <a:srgbClr val="FFFFFF"/>
            </a:lnRef>
            <a:fillRef idx="3">
              <a:schemeClr val="accent1"/>
            </a:fillRef>
            <a:effectRef idx="0">
              <a:srgbClr val="FFFFFF"/>
            </a:effectRef>
            <a:fontRef idx="minor">
              <a:schemeClr val="lt1"/>
            </a:fontRef>
          </p:style>
          <p:txBody>
            <a:bodyPr rtlCol="0" anchor="ctr"/>
            <a:lstStyle/>
            <a:p>
              <a:pPr algn="ctr"/>
              <a:endParaRPr lang="en-US" sz="2700"/>
            </a:p>
          </p:txBody>
        </p:sp>
        <p:sp>
          <p:nvSpPr>
            <p:cNvPr id="38" name="Oval 37"/>
            <p:cNvSpPr/>
            <p:nvPr/>
          </p:nvSpPr>
          <p:spPr>
            <a:xfrm>
              <a:off x="4680" y="2460"/>
              <a:ext cx="1793" cy="179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Times New Roman" panose="02020603050405020304" pitchFamily="18" charset="0"/>
                  <a:cs typeface="Times New Roman" panose="02020603050405020304" pitchFamily="18" charset="0"/>
                </a:rPr>
                <a:t>1</a:t>
              </a:r>
            </a:p>
          </p:txBody>
        </p:sp>
      </p:grpSp>
      <p:sp>
        <p:nvSpPr>
          <p:cNvPr id="17" name="Freeform 17"/>
          <p:cNvSpPr/>
          <p:nvPr/>
        </p:nvSpPr>
        <p:spPr>
          <a:xfrm rot="2984660">
            <a:off x="15459392" y="370760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grpSp>
        <p:nvGrpSpPr>
          <p:cNvPr id="14" name="Group 14"/>
          <p:cNvGrpSpPr/>
          <p:nvPr/>
        </p:nvGrpSpPr>
        <p:grpSpPr>
          <a:xfrm>
            <a:off x="-304542" y="9014056"/>
            <a:ext cx="2545888" cy="25458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txBody>
            <a:bodyPr/>
            <a:lstStyle/>
            <a:p>
              <a:endParaRPr lang="en-VN"/>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27" name="Google Shape;169;p5"/>
          <p:cNvSpPr txBox="1"/>
          <p:nvPr/>
        </p:nvSpPr>
        <p:spPr>
          <a:xfrm>
            <a:off x="1818640" y="1710598"/>
            <a:ext cx="14650720" cy="153797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b="1" i="0" u="none" strike="noStrike" dirty="0" err="1">
                <a:solidFill>
                  <a:srgbClr val="002060"/>
                </a:solidFill>
                <a:effectLst/>
                <a:latin typeface="Apple Braille" pitchFamily="2" charset="0"/>
              </a:rPr>
              <a:t>Hệ</a:t>
            </a:r>
            <a:r>
              <a:rPr lang="en-US" sz="3600" b="1" i="0" u="none" strike="noStrike" dirty="0">
                <a:solidFill>
                  <a:srgbClr val="002060"/>
                </a:solidFill>
                <a:effectLst/>
                <a:latin typeface="Apple Braille" pitchFamily="2" charset="0"/>
              </a:rPr>
              <a:t> </a:t>
            </a:r>
            <a:r>
              <a:rPr lang="en-US" sz="3600" b="1" i="0" u="none" strike="noStrike" dirty="0" err="1">
                <a:solidFill>
                  <a:srgbClr val="002060"/>
                </a:solidFill>
                <a:effectLst/>
                <a:latin typeface="Apple Braille" pitchFamily="2" charset="0"/>
              </a:rPr>
              <a:t>thống</a:t>
            </a:r>
            <a:r>
              <a:rPr lang="en-US" sz="3600" b="1" i="0" u="none" strike="noStrike" dirty="0">
                <a:solidFill>
                  <a:srgbClr val="002060"/>
                </a:solidFill>
                <a:effectLst/>
                <a:latin typeface="Apple Braille" pitchFamily="2" charset="0"/>
              </a:rPr>
              <a:t> </a:t>
            </a:r>
            <a:r>
              <a:rPr lang="en-US" sz="3600" b="1" i="0" u="none" strike="noStrike" dirty="0" err="1">
                <a:solidFill>
                  <a:srgbClr val="002060"/>
                </a:solidFill>
                <a:effectLst/>
                <a:latin typeface="Apple Braille" pitchFamily="2" charset="0"/>
              </a:rPr>
              <a:t>Kinh</a:t>
            </a:r>
            <a:r>
              <a:rPr lang="en-US" sz="3600" b="1" i="0" u="none" strike="noStrike" dirty="0">
                <a:solidFill>
                  <a:srgbClr val="002060"/>
                </a:solidFill>
                <a:effectLst/>
                <a:latin typeface="Apple Braille" pitchFamily="2" charset="0"/>
              </a:rPr>
              <a:t> </a:t>
            </a:r>
            <a:r>
              <a:rPr lang="en-US" sz="3600" b="1" i="0" u="none" strike="noStrike" dirty="0" err="1">
                <a:solidFill>
                  <a:srgbClr val="002060"/>
                </a:solidFill>
                <a:effectLst/>
                <a:latin typeface="Apple Braille" pitchFamily="2" charset="0"/>
              </a:rPr>
              <a:t>doanh</a:t>
            </a:r>
            <a:r>
              <a:rPr lang="en-US" sz="3600" b="1" i="0" u="none" strike="noStrike" dirty="0">
                <a:solidFill>
                  <a:srgbClr val="002060"/>
                </a:solidFill>
                <a:effectLst/>
                <a:latin typeface="Apple Braille" pitchFamily="2" charset="0"/>
              </a:rPr>
              <a:t> Thông </a:t>
            </a:r>
            <a:r>
              <a:rPr lang="en-US" sz="3600" b="1" i="0" u="none" strike="noStrike" dirty="0" err="1">
                <a:solidFill>
                  <a:srgbClr val="002060"/>
                </a:solidFill>
                <a:effectLst/>
                <a:latin typeface="Apple Braille" pitchFamily="2" charset="0"/>
              </a:rPr>
              <a:t>minh</a:t>
            </a:r>
            <a:r>
              <a:rPr lang="en-US" sz="3600" b="1" i="0" u="none" strike="noStrike" dirty="0">
                <a:solidFill>
                  <a:srgbClr val="002060"/>
                </a:solidFill>
                <a:effectLst/>
                <a:latin typeface="Apple Braille" pitchFamily="2" charset="0"/>
              </a:rPr>
              <a:t> (BI)</a:t>
            </a:r>
            <a:br>
              <a:rPr lang="en-US" sz="3600" b="1" i="0" u="none" strike="noStrike" dirty="0">
                <a:solidFill>
                  <a:srgbClr val="002060"/>
                </a:solidFill>
                <a:effectLst/>
                <a:latin typeface="Apple Braille" pitchFamily="2" charset="0"/>
              </a:rPr>
            </a:br>
            <a:r>
              <a:rPr lang="en-US" sz="3600" b="1" i="0" u="none" strike="noStrike" dirty="0" err="1">
                <a:solidFill>
                  <a:srgbClr val="002060"/>
                </a:solidFill>
                <a:effectLst/>
                <a:latin typeface="Apple Braille" pitchFamily="2" charset="0"/>
              </a:rPr>
              <a:t>Chìa</a:t>
            </a:r>
            <a:r>
              <a:rPr lang="en-US" sz="3600" b="1" i="0" u="none" strike="noStrike" dirty="0">
                <a:solidFill>
                  <a:srgbClr val="002060"/>
                </a:solidFill>
                <a:effectLst/>
                <a:latin typeface="Apple Braille" pitchFamily="2" charset="0"/>
              </a:rPr>
              <a:t> </a:t>
            </a:r>
            <a:r>
              <a:rPr lang="en-US" sz="3600" b="1" i="0" u="none" strike="noStrike" dirty="0" err="1">
                <a:solidFill>
                  <a:srgbClr val="002060"/>
                </a:solidFill>
                <a:effectLst/>
                <a:latin typeface="Apple Braille" pitchFamily="2" charset="0"/>
              </a:rPr>
              <a:t>khóa</a:t>
            </a:r>
            <a:r>
              <a:rPr lang="en-US" sz="3600" b="1" i="0" u="none" strike="noStrike" dirty="0">
                <a:solidFill>
                  <a:srgbClr val="002060"/>
                </a:solidFill>
                <a:effectLst/>
                <a:latin typeface="Apple Braille" pitchFamily="2" charset="0"/>
              </a:rPr>
              <a:t> </a:t>
            </a:r>
            <a:r>
              <a:rPr lang="en-US" sz="3600" b="1" i="0" u="none" strike="noStrike" dirty="0" err="1">
                <a:solidFill>
                  <a:srgbClr val="002060"/>
                </a:solidFill>
                <a:effectLst/>
                <a:latin typeface="Apple Braille" pitchFamily="2" charset="0"/>
              </a:rPr>
              <a:t>cho</a:t>
            </a:r>
            <a:r>
              <a:rPr lang="en-US" sz="3600" b="1" i="0" u="none" strike="noStrike" dirty="0">
                <a:solidFill>
                  <a:srgbClr val="002060"/>
                </a:solidFill>
                <a:effectLst/>
                <a:latin typeface="Apple Braille" pitchFamily="2" charset="0"/>
              </a:rPr>
              <a:t> </a:t>
            </a:r>
            <a:r>
              <a:rPr lang="en-US" sz="3600" b="1" i="0" u="none" strike="noStrike" dirty="0" err="1">
                <a:solidFill>
                  <a:srgbClr val="002060"/>
                </a:solidFill>
                <a:effectLst/>
                <a:latin typeface="Apple Braille" pitchFamily="2" charset="0"/>
              </a:rPr>
              <a:t>việc</a:t>
            </a:r>
            <a:r>
              <a:rPr lang="en-US" sz="3600" b="1" i="0" u="none" strike="noStrike" dirty="0">
                <a:solidFill>
                  <a:srgbClr val="002060"/>
                </a:solidFill>
                <a:effectLst/>
                <a:latin typeface="Apple Braille" pitchFamily="2" charset="0"/>
              </a:rPr>
              <a:t> </a:t>
            </a:r>
            <a:r>
              <a:rPr lang="en-US" sz="3600" b="1" i="0" u="none" strike="noStrike" dirty="0" err="1">
                <a:solidFill>
                  <a:srgbClr val="002060"/>
                </a:solidFill>
                <a:effectLst/>
                <a:latin typeface="Apple Braille" pitchFamily="2" charset="0"/>
              </a:rPr>
              <a:t>ra</a:t>
            </a:r>
            <a:r>
              <a:rPr lang="en-US" sz="3600" b="1" i="0" u="none" strike="noStrike" dirty="0">
                <a:solidFill>
                  <a:srgbClr val="002060"/>
                </a:solidFill>
                <a:effectLst/>
                <a:latin typeface="Apple Braille" pitchFamily="2" charset="0"/>
              </a:rPr>
              <a:t> </a:t>
            </a:r>
            <a:r>
              <a:rPr lang="en-US" sz="3600" b="1" i="0" u="none" strike="noStrike" dirty="0" err="1">
                <a:solidFill>
                  <a:srgbClr val="002060"/>
                </a:solidFill>
                <a:effectLst/>
                <a:latin typeface="Apple Braille" pitchFamily="2" charset="0"/>
              </a:rPr>
              <a:t>quyết</a:t>
            </a:r>
            <a:r>
              <a:rPr lang="en-US" sz="3600" b="1" i="0" u="none" strike="noStrike" dirty="0">
                <a:solidFill>
                  <a:srgbClr val="002060"/>
                </a:solidFill>
                <a:effectLst/>
                <a:latin typeface="Apple Braille" pitchFamily="2" charset="0"/>
              </a:rPr>
              <a:t> </a:t>
            </a:r>
            <a:r>
              <a:rPr lang="en-US" sz="3600" b="1" i="0" u="none" strike="noStrike" dirty="0" err="1">
                <a:solidFill>
                  <a:srgbClr val="002060"/>
                </a:solidFill>
                <a:effectLst/>
                <a:latin typeface="Apple Braille" pitchFamily="2" charset="0"/>
              </a:rPr>
              <a:t>định</a:t>
            </a:r>
            <a:r>
              <a:rPr lang="en-US" sz="3600" b="1" i="0" u="none" strike="noStrike" dirty="0">
                <a:solidFill>
                  <a:srgbClr val="002060"/>
                </a:solidFill>
                <a:effectLst/>
                <a:latin typeface="Apple Braille" pitchFamily="2" charset="0"/>
              </a:rPr>
              <a:t> </a:t>
            </a:r>
            <a:r>
              <a:rPr lang="en-US" sz="3600" b="1" i="0" u="none" strike="noStrike" dirty="0" err="1">
                <a:solidFill>
                  <a:srgbClr val="002060"/>
                </a:solidFill>
                <a:effectLst/>
                <a:latin typeface="Apple Braille" pitchFamily="2" charset="0"/>
              </a:rPr>
              <a:t>thông</a:t>
            </a:r>
            <a:r>
              <a:rPr lang="en-US" sz="3600" b="1" i="0" u="none" strike="noStrike" dirty="0">
                <a:solidFill>
                  <a:srgbClr val="002060"/>
                </a:solidFill>
                <a:effectLst/>
                <a:latin typeface="Apple Braille" pitchFamily="2" charset="0"/>
              </a:rPr>
              <a:t> </a:t>
            </a:r>
            <a:r>
              <a:rPr lang="en-US" sz="3600" b="1" i="0" u="none" strike="noStrike" dirty="0" err="1">
                <a:solidFill>
                  <a:srgbClr val="002060"/>
                </a:solidFill>
                <a:effectLst/>
                <a:latin typeface="Apple Braille" pitchFamily="2" charset="0"/>
              </a:rPr>
              <a:t>minh</a:t>
            </a:r>
            <a:endParaRPr lang="en-US" sz="3600" b="1" dirty="0">
              <a:solidFill>
                <a:srgbClr val="0D0F68"/>
              </a:solidFill>
              <a:latin typeface="Arial" panose="020B0604020202020204"/>
              <a:ea typeface="Arial" panose="020B0604020202020204"/>
              <a:cs typeface="Arial" panose="020B0604020202020204"/>
              <a:sym typeface="Arial" panose="020B0604020202020204"/>
            </a:endParaRPr>
          </a:p>
        </p:txBody>
      </p:sp>
      <p:sp>
        <p:nvSpPr>
          <p:cNvPr id="28" name="Google Shape;170;p5"/>
          <p:cNvSpPr/>
          <p:nvPr/>
        </p:nvSpPr>
        <p:spPr>
          <a:xfrm>
            <a:off x="-793788" y="1863017"/>
            <a:ext cx="2195195" cy="824230"/>
          </a:xfrm>
          <a:prstGeom prst="flowChartTerminator">
            <a:avLst/>
          </a:prstGeom>
          <a:solidFill>
            <a:srgbClr val="00B0F0"/>
          </a:solidFill>
          <a:ln w="9525" cap="flat" cmpd="sng">
            <a:solidFill>
              <a:srgbClr val="45A9C4"/>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4000" b="1" dirty="0">
              <a:solidFill>
                <a:schemeClr val="lt1"/>
              </a:solidFill>
              <a:latin typeface="Nirmala UI" panose="020B0502040204020203" charset="0"/>
              <a:ea typeface="Calibri" panose="020F0502020204030204"/>
              <a:cs typeface="Nirmala UI" panose="020B0502040204020203" charset="0"/>
              <a:sym typeface="Calibri" panose="020F0502020204030204"/>
            </a:endParaRPr>
          </a:p>
        </p:txBody>
      </p:sp>
      <p:sp>
        <p:nvSpPr>
          <p:cNvPr id="2" name="Text Box 1"/>
          <p:cNvSpPr txBox="1"/>
          <p:nvPr/>
        </p:nvSpPr>
        <p:spPr>
          <a:xfrm>
            <a:off x="-299720" y="-2419350"/>
            <a:ext cx="6096000" cy="368300"/>
          </a:xfrm>
          <a:prstGeom prst="rect">
            <a:avLst/>
          </a:prstGeom>
          <a:noFill/>
        </p:spPr>
        <p:txBody>
          <a:bodyPr wrap="square" rtlCol="0">
            <a:spAutoFit/>
          </a:bodyPr>
          <a:lstStyle/>
          <a:p>
            <a:endParaRPr lang="en-US"/>
          </a:p>
        </p:txBody>
      </p:sp>
      <p:sp>
        <p:nvSpPr>
          <p:cNvPr id="4" name="Google Shape;122;p3">
            <a:extLst>
              <a:ext uri="{FF2B5EF4-FFF2-40B4-BE49-F238E27FC236}">
                <a16:creationId xmlns:a16="http://schemas.microsoft.com/office/drawing/2014/main" id="{E3DFC5E6-DC05-2FC8-66BF-8C72E0DB880B}"/>
              </a:ext>
            </a:extLst>
          </p:cNvPr>
          <p:cNvSpPr txBox="1"/>
          <p:nvPr/>
        </p:nvSpPr>
        <p:spPr>
          <a:xfrm>
            <a:off x="2110741" y="137094"/>
            <a:ext cx="15580480" cy="923330"/>
          </a:xfrm>
          <a:prstGeom prst="rect">
            <a:avLst/>
          </a:prstGeom>
          <a:noFill/>
          <a:ln>
            <a:noFill/>
          </a:ln>
        </p:spPr>
        <p:txBody>
          <a:bodyPr spcFirstLastPara="1" wrap="square" lIns="0" tIns="0" rIns="0" bIns="0" anchor="t" anchorCtr="0">
            <a:spAutoFit/>
          </a:bodyPr>
          <a:lstStyle/>
          <a:p>
            <a:pPr>
              <a:lnSpc>
                <a:spcPct val="150000"/>
              </a:lnSpc>
            </a:pPr>
            <a:r>
              <a:rPr lang="en-VN" sz="4000" b="1" dirty="0">
                <a:solidFill>
                  <a:srgbClr val="002060"/>
                </a:solidFill>
                <a:latin typeface="Apple Braille" pitchFamily="2" charset="0"/>
              </a:rPr>
              <a:t>TỔNG QUAN VỀ HỆ THỐNG KINH DOANH THÔNG MINH </a:t>
            </a:r>
          </a:p>
        </p:txBody>
      </p:sp>
      <p:sp>
        <p:nvSpPr>
          <p:cNvPr id="5" name="Content Placeholder 2">
            <a:extLst>
              <a:ext uri="{FF2B5EF4-FFF2-40B4-BE49-F238E27FC236}">
                <a16:creationId xmlns:a16="http://schemas.microsoft.com/office/drawing/2014/main" id="{804E7EE6-9A55-AC02-8AC6-4D0C27CA4E83}"/>
              </a:ext>
            </a:extLst>
          </p:cNvPr>
          <p:cNvSpPr txBox="1">
            <a:spLocks/>
          </p:cNvSpPr>
          <p:nvPr/>
        </p:nvSpPr>
        <p:spPr>
          <a:xfrm>
            <a:off x="5443640" y="4489993"/>
            <a:ext cx="10209455" cy="3000467"/>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just">
              <a:lnSpc>
                <a:spcPct val="130000"/>
              </a:lnSpc>
              <a:buFont typeface="Arial" panose="020B0604020202020204" pitchFamily="34" charset="0"/>
              <a:buNone/>
            </a:pPr>
            <a:r>
              <a:rPr lang="en-VN" sz="3000" dirty="0">
                <a:solidFill>
                  <a:srgbClr val="002060"/>
                </a:solidFill>
                <a:latin typeface="Apple Braille" pitchFamily="2" charset="0"/>
              </a:rPr>
              <a:t>Business Intelligence là một hệ thống bao gồm các công nghệ, quy trình và phương pháp được sử dụng để thu thập, lưu trữ, xử lý, phân tích và trực quan hoá dữ liệu nhằm hỗ trợ việc ra quyết định trong doanh nghiệp.</a:t>
            </a:r>
          </a:p>
        </p:txBody>
      </p:sp>
      <p:sp>
        <p:nvSpPr>
          <p:cNvPr id="6" name="Google Shape;361;p38">
            <a:extLst>
              <a:ext uri="{FF2B5EF4-FFF2-40B4-BE49-F238E27FC236}">
                <a16:creationId xmlns:a16="http://schemas.microsoft.com/office/drawing/2014/main" id="{CC007C0B-EB01-2B51-A732-6FD97EC923B2}"/>
              </a:ext>
            </a:extLst>
          </p:cNvPr>
          <p:cNvSpPr txBox="1">
            <a:spLocks/>
          </p:cNvSpPr>
          <p:nvPr/>
        </p:nvSpPr>
        <p:spPr>
          <a:xfrm>
            <a:off x="1382842" y="5108574"/>
            <a:ext cx="3401378" cy="903900"/>
          </a:xfrm>
          <a:prstGeom prst="rect">
            <a:avLst/>
          </a:prstGeom>
        </p:spPr>
        <p:txBody>
          <a:bodyPr spcFirstLastPara="1" wrap="square" lIns="91425" tIns="91425" rIns="91425" bIns="91425" anchor="ctr" anchorCtr="0">
            <a:no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4000" dirty="0">
                <a:solidFill>
                  <a:srgbClr val="002060"/>
                </a:solidFill>
                <a:latin typeface="Apple Braille" pitchFamily="2" charset="0"/>
              </a:rPr>
              <a:t>ĐỊNH NGHĨA</a:t>
            </a:r>
          </a:p>
        </p:txBody>
      </p:sp>
      <p:pic>
        <p:nvPicPr>
          <p:cNvPr id="8" name="Picture 7" descr="A logo with a globe and text&#10;&#10;Description automatically generated">
            <a:extLst>
              <a:ext uri="{FF2B5EF4-FFF2-40B4-BE49-F238E27FC236}">
                <a16:creationId xmlns:a16="http://schemas.microsoft.com/office/drawing/2014/main" id="{F1304EBC-A0B6-89C0-5CCD-E4A1A63AACE0}"/>
              </a:ext>
            </a:extLst>
          </p:cNvPr>
          <p:cNvPicPr>
            <a:picLocks noChangeAspect="1"/>
          </p:cNvPicPr>
          <p:nvPr/>
        </p:nvPicPr>
        <p:blipFill>
          <a:blip r:embed="rId4"/>
          <a:stretch>
            <a:fillRect/>
          </a:stretch>
        </p:blipFill>
        <p:spPr>
          <a:xfrm>
            <a:off x="16821381" y="160482"/>
            <a:ext cx="1237788" cy="123778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Google Shape;160;p5"/>
          <p:cNvCxnSpPr/>
          <p:nvPr/>
        </p:nvCxnSpPr>
        <p:spPr>
          <a:xfrm flipV="1">
            <a:off x="1883380" y="1031849"/>
            <a:ext cx="9982200" cy="28575"/>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grpSp>
        <p:nvGrpSpPr>
          <p:cNvPr id="11" name="Group 10"/>
          <p:cNvGrpSpPr/>
          <p:nvPr/>
        </p:nvGrpSpPr>
        <p:grpSpPr>
          <a:xfrm>
            <a:off x="596779" y="88984"/>
            <a:ext cx="1421130" cy="1421130"/>
            <a:chOff x="4440" y="2235"/>
            <a:chExt cx="2238" cy="2238"/>
          </a:xfrm>
        </p:grpSpPr>
        <p:sp>
          <p:nvSpPr>
            <p:cNvPr id="37" name="Oval 36"/>
            <p:cNvSpPr/>
            <p:nvPr/>
          </p:nvSpPr>
          <p:spPr>
            <a:xfrm>
              <a:off x="4440" y="2235"/>
              <a:ext cx="2238" cy="2238"/>
            </a:xfrm>
            <a:prstGeom prst="ellipse">
              <a:avLst/>
            </a:prstGeom>
            <a:solidFill>
              <a:schemeClr val="bg1"/>
            </a:solidFill>
          </p:spPr>
          <p:style>
            <a:lnRef idx="0">
              <a:srgbClr val="FFFFFF"/>
            </a:lnRef>
            <a:fillRef idx="3">
              <a:schemeClr val="accent1"/>
            </a:fillRef>
            <a:effectRef idx="0">
              <a:srgbClr val="FFFFFF"/>
            </a:effectRef>
            <a:fontRef idx="minor">
              <a:schemeClr val="lt1"/>
            </a:fontRef>
          </p:style>
          <p:txBody>
            <a:bodyPr rtlCol="0" anchor="ctr"/>
            <a:lstStyle/>
            <a:p>
              <a:pPr algn="ctr"/>
              <a:endParaRPr lang="en-US" sz="2700"/>
            </a:p>
          </p:txBody>
        </p:sp>
        <p:sp>
          <p:nvSpPr>
            <p:cNvPr id="38" name="Oval 37"/>
            <p:cNvSpPr/>
            <p:nvPr/>
          </p:nvSpPr>
          <p:spPr>
            <a:xfrm>
              <a:off x="4680" y="2460"/>
              <a:ext cx="1793" cy="179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Times New Roman" panose="02020603050405020304" pitchFamily="18" charset="0"/>
                  <a:cs typeface="Times New Roman" panose="02020603050405020304" pitchFamily="18" charset="0"/>
                </a:rPr>
                <a:t>1</a:t>
              </a:r>
            </a:p>
          </p:txBody>
        </p:sp>
      </p:grpSp>
      <p:sp>
        <p:nvSpPr>
          <p:cNvPr id="17" name="Freeform 17"/>
          <p:cNvSpPr/>
          <p:nvPr/>
        </p:nvSpPr>
        <p:spPr>
          <a:xfrm rot="2984660">
            <a:off x="15773399" y="4811373"/>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grpSp>
        <p:nvGrpSpPr>
          <p:cNvPr id="14" name="Group 14"/>
          <p:cNvGrpSpPr/>
          <p:nvPr/>
        </p:nvGrpSpPr>
        <p:grpSpPr>
          <a:xfrm>
            <a:off x="-304542" y="9014056"/>
            <a:ext cx="2545888" cy="25458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txBody>
            <a:bodyPr/>
            <a:lstStyle/>
            <a:p>
              <a:endParaRPr lang="en-VN"/>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27" name="Google Shape;169;p5"/>
          <p:cNvSpPr txBox="1"/>
          <p:nvPr/>
        </p:nvSpPr>
        <p:spPr>
          <a:xfrm>
            <a:off x="1840856" y="1775663"/>
            <a:ext cx="12378830" cy="77727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b="1" i="0" u="none" strike="noStrike" dirty="0">
                <a:solidFill>
                  <a:srgbClr val="002060"/>
                </a:solidFill>
                <a:effectLst/>
                <a:latin typeface="Apple Braille" pitchFamily="2" charset="0"/>
              </a:rPr>
              <a:t>LỢI ÍCH CỦA VIỆC SỬ DỤNG BI ĐỐI VỚI DOANH NGHIỆP </a:t>
            </a:r>
            <a:endParaRPr lang="en-US" sz="3600" b="1" dirty="0">
              <a:solidFill>
                <a:srgbClr val="0D0F68"/>
              </a:solidFill>
              <a:latin typeface="Arial" panose="020B0604020202020204"/>
              <a:ea typeface="Arial" panose="020B0604020202020204"/>
              <a:cs typeface="Arial" panose="020B0604020202020204"/>
              <a:sym typeface="Arial" panose="020B0604020202020204"/>
            </a:endParaRPr>
          </a:p>
        </p:txBody>
      </p:sp>
      <p:sp>
        <p:nvSpPr>
          <p:cNvPr id="28" name="Google Shape;170;p5"/>
          <p:cNvSpPr/>
          <p:nvPr/>
        </p:nvSpPr>
        <p:spPr>
          <a:xfrm>
            <a:off x="-982966" y="1655559"/>
            <a:ext cx="2195195" cy="824230"/>
          </a:xfrm>
          <a:prstGeom prst="flowChartTerminator">
            <a:avLst/>
          </a:prstGeom>
          <a:solidFill>
            <a:srgbClr val="00B0F0"/>
          </a:solidFill>
          <a:ln w="9525" cap="flat" cmpd="sng">
            <a:solidFill>
              <a:srgbClr val="45A9C4"/>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4000" b="1" dirty="0">
              <a:solidFill>
                <a:schemeClr val="lt1"/>
              </a:solidFill>
              <a:latin typeface="Nirmala UI" panose="020B0502040204020203" charset="0"/>
              <a:ea typeface="Calibri" panose="020F0502020204030204"/>
              <a:cs typeface="Nirmala UI" panose="020B0502040204020203" charset="0"/>
              <a:sym typeface="Calibri" panose="020F0502020204030204"/>
            </a:endParaRPr>
          </a:p>
        </p:txBody>
      </p:sp>
      <p:sp>
        <p:nvSpPr>
          <p:cNvPr id="2" name="Text Box 1"/>
          <p:cNvSpPr txBox="1"/>
          <p:nvPr/>
        </p:nvSpPr>
        <p:spPr>
          <a:xfrm>
            <a:off x="-299720" y="-2419350"/>
            <a:ext cx="6096000" cy="368300"/>
          </a:xfrm>
          <a:prstGeom prst="rect">
            <a:avLst/>
          </a:prstGeom>
          <a:noFill/>
        </p:spPr>
        <p:txBody>
          <a:bodyPr wrap="square" rtlCol="0">
            <a:spAutoFit/>
          </a:bodyPr>
          <a:lstStyle/>
          <a:p>
            <a:endParaRPr lang="en-US"/>
          </a:p>
        </p:txBody>
      </p:sp>
      <p:sp>
        <p:nvSpPr>
          <p:cNvPr id="4" name="Google Shape;122;p3">
            <a:extLst>
              <a:ext uri="{FF2B5EF4-FFF2-40B4-BE49-F238E27FC236}">
                <a16:creationId xmlns:a16="http://schemas.microsoft.com/office/drawing/2014/main" id="{E3DFC5E6-DC05-2FC8-66BF-8C72E0DB880B}"/>
              </a:ext>
            </a:extLst>
          </p:cNvPr>
          <p:cNvSpPr txBox="1"/>
          <p:nvPr/>
        </p:nvSpPr>
        <p:spPr>
          <a:xfrm>
            <a:off x="2110741" y="137094"/>
            <a:ext cx="15580480" cy="923330"/>
          </a:xfrm>
          <a:prstGeom prst="rect">
            <a:avLst/>
          </a:prstGeom>
          <a:noFill/>
          <a:ln>
            <a:noFill/>
          </a:ln>
        </p:spPr>
        <p:txBody>
          <a:bodyPr spcFirstLastPara="1" wrap="square" lIns="0" tIns="0" rIns="0" bIns="0" anchor="t" anchorCtr="0">
            <a:spAutoFit/>
          </a:bodyPr>
          <a:lstStyle/>
          <a:p>
            <a:pPr>
              <a:lnSpc>
                <a:spcPct val="150000"/>
              </a:lnSpc>
            </a:pPr>
            <a:r>
              <a:rPr lang="en-VN" sz="4000" b="1" dirty="0">
                <a:solidFill>
                  <a:srgbClr val="002060"/>
                </a:solidFill>
                <a:latin typeface="Apple Braille" pitchFamily="2" charset="0"/>
              </a:rPr>
              <a:t>TỔNG QUAN VỀ HỆ THỐNG KINH DOANH THÔNG MINH </a:t>
            </a:r>
          </a:p>
        </p:txBody>
      </p:sp>
      <p:pic>
        <p:nvPicPr>
          <p:cNvPr id="68" name="Picture 67" descr="A logo with a globe and text&#10;&#10;Description automatically generated">
            <a:extLst>
              <a:ext uri="{FF2B5EF4-FFF2-40B4-BE49-F238E27FC236}">
                <a16:creationId xmlns:a16="http://schemas.microsoft.com/office/drawing/2014/main" id="{B81F76D7-07A2-0A99-519B-5F5F12CEE07A}"/>
              </a:ext>
            </a:extLst>
          </p:cNvPr>
          <p:cNvPicPr>
            <a:picLocks noChangeAspect="1"/>
          </p:cNvPicPr>
          <p:nvPr/>
        </p:nvPicPr>
        <p:blipFill>
          <a:blip r:embed="rId4"/>
          <a:stretch>
            <a:fillRect/>
          </a:stretch>
        </p:blipFill>
        <p:spPr>
          <a:xfrm>
            <a:off x="16821381" y="160482"/>
            <a:ext cx="1237788" cy="1237788"/>
          </a:xfrm>
          <a:prstGeom prst="rect">
            <a:avLst/>
          </a:prstGeom>
        </p:spPr>
      </p:pic>
      <p:graphicFrame>
        <p:nvGraphicFramePr>
          <p:cNvPr id="5" name="Diagram 4">
            <a:extLst>
              <a:ext uri="{FF2B5EF4-FFF2-40B4-BE49-F238E27FC236}">
                <a16:creationId xmlns:a16="http://schemas.microsoft.com/office/drawing/2014/main" id="{735965D9-5BD4-3A74-FFF2-94FF1C9CA60E}"/>
              </a:ext>
            </a:extLst>
          </p:cNvPr>
          <p:cNvGraphicFramePr/>
          <p:nvPr>
            <p:extLst>
              <p:ext uri="{D42A27DB-BD31-4B8C-83A1-F6EECF244321}">
                <p14:modId xmlns:p14="http://schemas.microsoft.com/office/powerpoint/2010/main" val="3301464277"/>
              </p:ext>
            </p:extLst>
          </p:nvPr>
        </p:nvGraphicFramePr>
        <p:xfrm>
          <a:off x="2248904" y="2687247"/>
          <a:ext cx="11562734" cy="72097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761165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Google Shape;160;p5"/>
          <p:cNvCxnSpPr/>
          <p:nvPr/>
        </p:nvCxnSpPr>
        <p:spPr>
          <a:xfrm flipV="1">
            <a:off x="1883380" y="1031849"/>
            <a:ext cx="9982200" cy="28575"/>
          </a:xfrm>
          <a:prstGeom prst="straightConnector1">
            <a:avLst/>
          </a:prstGeom>
          <a:noFill/>
          <a:ln w="38100" cap="flat" cmpd="sng">
            <a:solidFill>
              <a:schemeClr val="accent5"/>
            </a:solidFill>
            <a:prstDash val="solid"/>
            <a:round/>
            <a:headEnd type="none" w="sm" len="sm"/>
            <a:tailEnd type="none" w="sm" len="sm"/>
          </a:ln>
          <a:effectLst>
            <a:outerShdw blurRad="40000" dist="23000" dir="5400000" rotWithShape="0">
              <a:srgbClr val="000000">
                <a:alpha val="34901"/>
              </a:srgbClr>
            </a:outerShdw>
          </a:effectLst>
        </p:spPr>
      </p:cxnSp>
      <p:grpSp>
        <p:nvGrpSpPr>
          <p:cNvPr id="11" name="Group 10"/>
          <p:cNvGrpSpPr/>
          <p:nvPr/>
        </p:nvGrpSpPr>
        <p:grpSpPr>
          <a:xfrm>
            <a:off x="596779" y="88984"/>
            <a:ext cx="1421130" cy="1421130"/>
            <a:chOff x="4440" y="2235"/>
            <a:chExt cx="2238" cy="2238"/>
          </a:xfrm>
        </p:grpSpPr>
        <p:sp>
          <p:nvSpPr>
            <p:cNvPr id="37" name="Oval 36"/>
            <p:cNvSpPr/>
            <p:nvPr/>
          </p:nvSpPr>
          <p:spPr>
            <a:xfrm>
              <a:off x="4440" y="2235"/>
              <a:ext cx="2238" cy="2238"/>
            </a:xfrm>
            <a:prstGeom prst="ellipse">
              <a:avLst/>
            </a:prstGeom>
            <a:solidFill>
              <a:schemeClr val="bg1"/>
            </a:solidFill>
          </p:spPr>
          <p:style>
            <a:lnRef idx="0">
              <a:srgbClr val="FFFFFF"/>
            </a:lnRef>
            <a:fillRef idx="3">
              <a:schemeClr val="accent1"/>
            </a:fillRef>
            <a:effectRef idx="0">
              <a:srgbClr val="FFFFFF"/>
            </a:effectRef>
            <a:fontRef idx="minor">
              <a:schemeClr val="lt1"/>
            </a:fontRef>
          </p:style>
          <p:txBody>
            <a:bodyPr rtlCol="0" anchor="ctr"/>
            <a:lstStyle/>
            <a:p>
              <a:pPr algn="ctr"/>
              <a:endParaRPr lang="en-US" sz="2700"/>
            </a:p>
          </p:txBody>
        </p:sp>
        <p:sp>
          <p:nvSpPr>
            <p:cNvPr id="38" name="Oval 37"/>
            <p:cNvSpPr/>
            <p:nvPr/>
          </p:nvSpPr>
          <p:spPr>
            <a:xfrm>
              <a:off x="4680" y="2460"/>
              <a:ext cx="1793" cy="179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Times New Roman" panose="02020603050405020304" pitchFamily="18" charset="0"/>
                  <a:cs typeface="Times New Roman" panose="02020603050405020304" pitchFamily="18" charset="0"/>
                </a:rPr>
                <a:t>1</a:t>
              </a:r>
            </a:p>
          </p:txBody>
        </p:sp>
      </p:grpSp>
      <p:sp>
        <p:nvSpPr>
          <p:cNvPr id="17" name="Freeform 17"/>
          <p:cNvSpPr/>
          <p:nvPr/>
        </p:nvSpPr>
        <p:spPr>
          <a:xfrm rot="2984660">
            <a:off x="16453876" y="382744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grpSp>
        <p:nvGrpSpPr>
          <p:cNvPr id="14" name="Group 14"/>
          <p:cNvGrpSpPr/>
          <p:nvPr/>
        </p:nvGrpSpPr>
        <p:grpSpPr>
          <a:xfrm>
            <a:off x="-1243477" y="8782197"/>
            <a:ext cx="2545888" cy="25458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txBody>
            <a:bodyPr/>
            <a:lstStyle/>
            <a:p>
              <a:endParaRPr lang="en-VN"/>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27" name="Google Shape;169;p5"/>
          <p:cNvSpPr txBox="1"/>
          <p:nvPr/>
        </p:nvSpPr>
        <p:spPr>
          <a:xfrm>
            <a:off x="1794370" y="2031610"/>
            <a:ext cx="9178429" cy="77727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b="1" i="0" u="none" strike="noStrike" dirty="0">
                <a:solidFill>
                  <a:srgbClr val="002060"/>
                </a:solidFill>
                <a:effectLst/>
                <a:latin typeface="Apple Braille" pitchFamily="2" charset="0"/>
              </a:rPr>
              <a:t>MÔ HÌNH HOẠT ĐỘNG CỦA BI </a:t>
            </a:r>
            <a:endParaRPr lang="en-US" sz="3600" b="1" dirty="0">
              <a:solidFill>
                <a:srgbClr val="0D0F68"/>
              </a:solidFill>
              <a:latin typeface="Arial" panose="020B0604020202020204"/>
              <a:ea typeface="Arial" panose="020B0604020202020204"/>
              <a:cs typeface="Arial" panose="020B0604020202020204"/>
              <a:sym typeface="Arial" panose="020B0604020202020204"/>
            </a:endParaRPr>
          </a:p>
        </p:txBody>
      </p:sp>
      <p:sp>
        <p:nvSpPr>
          <p:cNvPr id="28" name="Google Shape;170;p5"/>
          <p:cNvSpPr/>
          <p:nvPr/>
        </p:nvSpPr>
        <p:spPr>
          <a:xfrm>
            <a:off x="-793788" y="1863017"/>
            <a:ext cx="2195195" cy="824230"/>
          </a:xfrm>
          <a:prstGeom prst="flowChartTerminator">
            <a:avLst/>
          </a:prstGeom>
          <a:solidFill>
            <a:srgbClr val="00B0F0"/>
          </a:solidFill>
          <a:ln w="9525" cap="flat" cmpd="sng">
            <a:solidFill>
              <a:srgbClr val="45A9C4"/>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4000" b="1" dirty="0">
              <a:solidFill>
                <a:schemeClr val="lt1"/>
              </a:solidFill>
              <a:latin typeface="Nirmala UI" panose="020B0502040204020203" charset="0"/>
              <a:ea typeface="Calibri" panose="020F0502020204030204"/>
              <a:cs typeface="Nirmala UI" panose="020B0502040204020203" charset="0"/>
              <a:sym typeface="Calibri" panose="020F0502020204030204"/>
            </a:endParaRPr>
          </a:p>
        </p:txBody>
      </p:sp>
      <p:sp>
        <p:nvSpPr>
          <p:cNvPr id="2" name="Text Box 1"/>
          <p:cNvSpPr txBox="1"/>
          <p:nvPr/>
        </p:nvSpPr>
        <p:spPr>
          <a:xfrm>
            <a:off x="-299720" y="-2419350"/>
            <a:ext cx="6096000" cy="368300"/>
          </a:xfrm>
          <a:prstGeom prst="rect">
            <a:avLst/>
          </a:prstGeom>
          <a:noFill/>
        </p:spPr>
        <p:txBody>
          <a:bodyPr wrap="square" rtlCol="0">
            <a:spAutoFit/>
          </a:bodyPr>
          <a:lstStyle/>
          <a:p>
            <a:endParaRPr lang="en-US"/>
          </a:p>
        </p:txBody>
      </p:sp>
      <p:sp>
        <p:nvSpPr>
          <p:cNvPr id="4" name="Google Shape;122;p3">
            <a:extLst>
              <a:ext uri="{FF2B5EF4-FFF2-40B4-BE49-F238E27FC236}">
                <a16:creationId xmlns:a16="http://schemas.microsoft.com/office/drawing/2014/main" id="{E3DFC5E6-DC05-2FC8-66BF-8C72E0DB880B}"/>
              </a:ext>
            </a:extLst>
          </p:cNvPr>
          <p:cNvSpPr txBox="1"/>
          <p:nvPr/>
        </p:nvSpPr>
        <p:spPr>
          <a:xfrm>
            <a:off x="2110741" y="137094"/>
            <a:ext cx="15580480" cy="923330"/>
          </a:xfrm>
          <a:prstGeom prst="rect">
            <a:avLst/>
          </a:prstGeom>
          <a:noFill/>
          <a:ln>
            <a:noFill/>
          </a:ln>
        </p:spPr>
        <p:txBody>
          <a:bodyPr spcFirstLastPara="1" wrap="square" lIns="0" tIns="0" rIns="0" bIns="0" anchor="t" anchorCtr="0">
            <a:spAutoFit/>
          </a:bodyPr>
          <a:lstStyle/>
          <a:p>
            <a:pPr>
              <a:lnSpc>
                <a:spcPct val="150000"/>
              </a:lnSpc>
            </a:pPr>
            <a:r>
              <a:rPr lang="en-VN" sz="4000" b="1" dirty="0">
                <a:solidFill>
                  <a:srgbClr val="002060"/>
                </a:solidFill>
                <a:latin typeface="Apple Braille" pitchFamily="2" charset="0"/>
              </a:rPr>
              <a:t>TỔNG QUAN VỀ HỆ THỐNG KINH DOANH THÔNG MINH </a:t>
            </a:r>
          </a:p>
        </p:txBody>
      </p:sp>
      <p:pic>
        <p:nvPicPr>
          <p:cNvPr id="5" name="Picture 4" descr="A diagram of data warehouse&#10;&#10;Description automatically generated">
            <a:extLst>
              <a:ext uri="{FF2B5EF4-FFF2-40B4-BE49-F238E27FC236}">
                <a16:creationId xmlns:a16="http://schemas.microsoft.com/office/drawing/2014/main" id="{7DD15BD4-50F2-C230-4326-0CE8E92E2359}"/>
              </a:ext>
            </a:extLst>
          </p:cNvPr>
          <p:cNvPicPr>
            <a:picLocks noChangeAspect="1"/>
          </p:cNvPicPr>
          <p:nvPr/>
        </p:nvPicPr>
        <p:blipFill>
          <a:blip r:embed="rId5"/>
          <a:stretch>
            <a:fillRect/>
          </a:stretch>
        </p:blipFill>
        <p:spPr>
          <a:xfrm>
            <a:off x="3695700" y="2887807"/>
            <a:ext cx="10896600" cy="6559753"/>
          </a:xfrm>
          <a:prstGeom prst="rect">
            <a:avLst/>
          </a:prstGeom>
        </p:spPr>
      </p:pic>
      <p:pic>
        <p:nvPicPr>
          <p:cNvPr id="6" name="Picture 5" descr="A logo with a globe and text&#10;&#10;Description automatically generated">
            <a:extLst>
              <a:ext uri="{FF2B5EF4-FFF2-40B4-BE49-F238E27FC236}">
                <a16:creationId xmlns:a16="http://schemas.microsoft.com/office/drawing/2014/main" id="{E721A21B-A54A-F4F9-0E8E-4AB9167D8962}"/>
              </a:ext>
            </a:extLst>
          </p:cNvPr>
          <p:cNvPicPr>
            <a:picLocks noChangeAspect="1"/>
          </p:cNvPicPr>
          <p:nvPr/>
        </p:nvPicPr>
        <p:blipFill>
          <a:blip r:embed="rId6"/>
          <a:stretch>
            <a:fillRect/>
          </a:stretch>
        </p:blipFill>
        <p:spPr>
          <a:xfrm>
            <a:off x="16821381" y="160482"/>
            <a:ext cx="1237788" cy="1237788"/>
          </a:xfrm>
          <a:prstGeom prst="rect">
            <a:avLst/>
          </a:prstGeom>
        </p:spPr>
      </p:pic>
      <p:pic>
        <p:nvPicPr>
          <p:cNvPr id="7" name="Picture 2" descr="SCM doanh nghiệp - CheckVN">
            <a:extLst>
              <a:ext uri="{FF2B5EF4-FFF2-40B4-BE49-F238E27FC236}">
                <a16:creationId xmlns:a16="http://schemas.microsoft.com/office/drawing/2014/main" id="{D841460D-FC63-9C6C-5E83-4B3F01C3C5B7}"/>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82000" y="3964147"/>
            <a:ext cx="6699020" cy="46223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C0A19A7-D925-5B3A-D558-16700CE5B995}"/>
              </a:ext>
            </a:extLst>
          </p:cNvPr>
          <p:cNvSpPr txBox="1"/>
          <p:nvPr/>
        </p:nvSpPr>
        <p:spPr>
          <a:xfrm>
            <a:off x="18803740" y="-807074"/>
            <a:ext cx="7800072" cy="4354975"/>
          </a:xfrm>
          <a:prstGeom prst="rect">
            <a:avLst/>
          </a:prstGeom>
          <a:noFill/>
        </p:spPr>
        <p:txBody>
          <a:bodyPr wrap="square">
            <a:spAutoFit/>
          </a:bodyPr>
          <a:lstStyle/>
          <a:p>
            <a:pPr marL="285750" indent="-285750">
              <a:lnSpc>
                <a:spcPct val="130000"/>
              </a:lnSpc>
              <a:buFont typeface="Arial" panose="020B0604020202020204" pitchFamily="34" charset="0"/>
              <a:buChar char="•"/>
            </a:pPr>
            <a:r>
              <a:rPr lang="en-VN" sz="2700" b="1" dirty="0">
                <a:solidFill>
                  <a:srgbClr val="002060"/>
                </a:solidFill>
                <a:latin typeface="Apple Braille" pitchFamily="2" charset="0"/>
              </a:rPr>
              <a:t>Tối ưu hoá hiệu quả hoạt động: </a:t>
            </a:r>
            <a:r>
              <a:rPr lang="en-VN" sz="2700" dirty="0">
                <a:solidFill>
                  <a:srgbClr val="002060"/>
                </a:solidFill>
                <a:latin typeface="Apple Braille" pitchFamily="2" charset="0"/>
              </a:rPr>
              <a:t>Giảm thiểu lãng phí, tăng năng suất, nâng cao khả năng đáp ứng nhu cầu khách hàng</a:t>
            </a:r>
          </a:p>
          <a:p>
            <a:pPr marL="285750" indent="-285750">
              <a:lnSpc>
                <a:spcPct val="130000"/>
              </a:lnSpc>
              <a:buFont typeface="Arial" panose="020B0604020202020204" pitchFamily="34" charset="0"/>
              <a:buChar char="•"/>
            </a:pPr>
            <a:r>
              <a:rPr lang="en-VN" sz="2700" b="1" dirty="0">
                <a:solidFill>
                  <a:srgbClr val="002060"/>
                </a:solidFill>
                <a:latin typeface="Apple Braille" pitchFamily="2" charset="0"/>
              </a:rPr>
              <a:t>Giảm thiểu chi phí: </a:t>
            </a:r>
            <a:r>
              <a:rPr lang="en-VN" sz="2700" dirty="0">
                <a:solidFill>
                  <a:srgbClr val="002060"/>
                </a:solidFill>
                <a:latin typeface="Apple Braille" pitchFamily="2" charset="0"/>
              </a:rPr>
              <a:t>Kiểm soát chi phí nguyên vật liệu, sản xuất, vận chuyển, kho bãi,…</a:t>
            </a:r>
          </a:p>
          <a:p>
            <a:pPr marL="285750" indent="-285750">
              <a:lnSpc>
                <a:spcPct val="130000"/>
              </a:lnSpc>
              <a:buFont typeface="Arial" panose="020B0604020202020204" pitchFamily="34" charset="0"/>
              <a:buChar char="•"/>
            </a:pPr>
            <a:r>
              <a:rPr lang="en-VN" sz="2700" b="1" dirty="0">
                <a:solidFill>
                  <a:srgbClr val="002060"/>
                </a:solidFill>
                <a:latin typeface="Apple Braille" pitchFamily="2" charset="0"/>
              </a:rPr>
              <a:t>Nâng cao sự hài lòng của khách hàng: </a:t>
            </a:r>
            <a:r>
              <a:rPr lang="en-VN" sz="2700" dirty="0">
                <a:solidFill>
                  <a:srgbClr val="002060"/>
                </a:solidFill>
                <a:latin typeface="Apple Braille" pitchFamily="2" charset="0"/>
              </a:rPr>
              <a:t>Đảm bảo giao hàng đúng hẹn, chất lượng sản phẩm tốt, dịch vụ khách hàng hiệu quả</a:t>
            </a:r>
          </a:p>
        </p:txBody>
      </p:sp>
    </p:spTree>
    <p:extLst>
      <p:ext uri="{BB962C8B-B14F-4D97-AF65-F5344CB8AC3E}">
        <p14:creationId xmlns:p14="http://schemas.microsoft.com/office/powerpoint/2010/main" val="1333179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85750" indent="-285750">
          <a:buFont typeface="Arial" panose="020B0604020202020204" pitchFamily="34" charset="0"/>
          <a:buChar char="•"/>
          <a:defRPr 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5370</TotalTime>
  <Words>2550</Words>
  <Application>Microsoft Macintosh PowerPoint</Application>
  <PresentationFormat>Custom</PresentationFormat>
  <Paragraphs>314</Paragraphs>
  <Slides>22</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Arial</vt:lpstr>
      <vt:lpstr>Cambria</vt:lpstr>
      <vt:lpstr>Open Sans Extra Bold</vt:lpstr>
      <vt:lpstr>Nirmala UI</vt:lpstr>
      <vt:lpstr>Times New Roman</vt:lpstr>
      <vt:lpstr>Apple Braille</vt:lpstr>
      <vt:lpstr>Calibri</vt:lpstr>
      <vt:lpstr>Wingdings</vt:lpstr>
      <vt:lpstr>Open Sans</vt:lpstr>
      <vt:lpstr>Symbol</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Professional Geometric Business Project Presentation</dc:title>
  <dc:creator>HP</dc:creator>
  <cp:lastModifiedBy>Nguyễn Thảo Linh</cp:lastModifiedBy>
  <cp:revision>216</cp:revision>
  <dcterms:created xsi:type="dcterms:W3CDTF">2006-08-16T00:00:00Z</dcterms:created>
  <dcterms:modified xsi:type="dcterms:W3CDTF">2024-06-08T04:19:00Z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0CD47AB49BEF4A09B90B0DF630DE9BB9_12</vt:lpwstr>
  </property>
  <property fmtid="{D5CDD505-2E9C-101B-9397-08002B2CF9AE}" pid="3" name="KSOProductBuildVer">
    <vt:lpwstr>1033-12.2.0.16909</vt:lpwstr>
  </property>
</Properties>
</file>